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sldIdLst>
    <p:sldId id="545" r:id="rId5"/>
    <p:sldId id="517" r:id="rId6"/>
    <p:sldId id="575" r:id="rId7"/>
    <p:sldId id="576" r:id="rId8"/>
    <p:sldId id="518" r:id="rId9"/>
    <p:sldId id="519" r:id="rId10"/>
    <p:sldId id="520" r:id="rId11"/>
    <p:sldId id="521" r:id="rId12"/>
    <p:sldId id="523" r:id="rId13"/>
    <p:sldId id="524" r:id="rId14"/>
    <p:sldId id="525" r:id="rId15"/>
    <p:sldId id="526" r:id="rId16"/>
    <p:sldId id="527" r:id="rId17"/>
    <p:sldId id="528" r:id="rId18"/>
    <p:sldId id="529" r:id="rId19"/>
    <p:sldId id="530" r:id="rId20"/>
    <p:sldId id="531" r:id="rId21"/>
    <p:sldId id="532" r:id="rId22"/>
    <p:sldId id="533" r:id="rId23"/>
    <p:sldId id="534" r:id="rId24"/>
    <p:sldId id="535" r:id="rId25"/>
    <p:sldId id="536" r:id="rId26"/>
    <p:sldId id="537" r:id="rId27"/>
    <p:sldId id="538" r:id="rId28"/>
    <p:sldId id="539" r:id="rId29"/>
    <p:sldId id="547" r:id="rId30"/>
    <p:sldId id="540" r:id="rId31"/>
    <p:sldId id="541" r:id="rId32"/>
    <p:sldId id="542" r:id="rId33"/>
    <p:sldId id="548" r:id="rId34"/>
    <p:sldId id="543" r:id="rId35"/>
    <p:sldId id="544" r:id="rId36"/>
    <p:sldId id="546" r:id="rId37"/>
    <p:sldId id="549" r:id="rId38"/>
    <p:sldId id="550" r:id="rId39"/>
    <p:sldId id="551" r:id="rId40"/>
    <p:sldId id="552" r:id="rId41"/>
    <p:sldId id="553" r:id="rId42"/>
    <p:sldId id="554" r:id="rId43"/>
    <p:sldId id="555" r:id="rId44"/>
    <p:sldId id="556" r:id="rId45"/>
    <p:sldId id="557" r:id="rId46"/>
    <p:sldId id="558" r:id="rId47"/>
    <p:sldId id="559" r:id="rId48"/>
    <p:sldId id="560" r:id="rId49"/>
    <p:sldId id="561" r:id="rId50"/>
    <p:sldId id="563" r:id="rId51"/>
    <p:sldId id="564" r:id="rId52"/>
    <p:sldId id="565" r:id="rId53"/>
    <p:sldId id="566" r:id="rId54"/>
    <p:sldId id="571" r:id="rId55"/>
    <p:sldId id="572" r:id="rId56"/>
    <p:sldId id="569" r:id="rId57"/>
    <p:sldId id="573" r:id="rId58"/>
    <p:sldId id="574" r:id="rId5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99CCFF"/>
    <a:srgbClr val="CC99FF"/>
    <a:srgbClr val="9966FF"/>
    <a:srgbClr val="0000FF"/>
    <a:srgbClr val="66FF33"/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3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990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990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3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26.png"/><Relationship Id="rId3" Type="http://schemas.openxmlformats.org/officeDocument/2006/relationships/image" Target="../media/image33.png"/><Relationship Id="rId7" Type="http://schemas.openxmlformats.org/officeDocument/2006/relationships/image" Target="../media/image24.png"/><Relationship Id="rId12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8.png"/><Relationship Id="rId4" Type="http://schemas.openxmlformats.org/officeDocument/2006/relationships/image" Target="../media/image34.png"/><Relationship Id="rId9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1.png"/><Relationship Id="rId13" Type="http://schemas.openxmlformats.org/officeDocument/2006/relationships/image" Target="../media/image610.png"/><Relationship Id="rId3" Type="http://schemas.openxmlformats.org/officeDocument/2006/relationships/image" Target="../media/image28.png"/><Relationship Id="rId7" Type="http://schemas.openxmlformats.org/officeDocument/2006/relationships/image" Target="../media/image51.png"/><Relationship Id="rId12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55.png"/><Relationship Id="rId15" Type="http://schemas.openxmlformats.org/officeDocument/2006/relationships/image" Target="../media/image30.png"/><Relationship Id="rId10" Type="http://schemas.openxmlformats.org/officeDocument/2006/relationships/image" Target="../media/image58.png"/><Relationship Id="rId4" Type="http://schemas.openxmlformats.org/officeDocument/2006/relationships/image" Target="../media/image49.png"/><Relationship Id="rId9" Type="http://schemas.openxmlformats.org/officeDocument/2006/relationships/image" Target="../media/image53.png"/><Relationship Id="rId1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2.png"/><Relationship Id="rId4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3" Type="http://schemas.openxmlformats.org/officeDocument/2006/relationships/image" Target="../media/image66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0" Type="http://schemas.openxmlformats.org/officeDocument/2006/relationships/image" Target="../media/image97.png"/><Relationship Id="rId4" Type="http://schemas.openxmlformats.org/officeDocument/2006/relationships/image" Target="../media/image67.png"/><Relationship Id="rId9" Type="http://schemas.openxmlformats.org/officeDocument/2006/relationships/image" Target="../media/image9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3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104.png"/><Relationship Id="rId10" Type="http://schemas.openxmlformats.org/officeDocument/2006/relationships/image" Target="../media/image59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7" Type="http://schemas.openxmlformats.org/officeDocument/2006/relationships/image" Target="../media/image10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7" Type="http://schemas.openxmlformats.org/officeDocument/2006/relationships/image" Target="../media/image470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0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7" Type="http://schemas.openxmlformats.org/officeDocument/2006/relationships/image" Target="../media/image550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0.png"/><Relationship Id="rId5" Type="http://schemas.openxmlformats.org/officeDocument/2006/relationships/image" Target="../media/image530.png"/><Relationship Id="rId4" Type="http://schemas.openxmlformats.org/officeDocument/2006/relationships/image" Target="../media/image5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image" Target="../media/image116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5" Type="http://schemas.openxmlformats.org/officeDocument/2006/relationships/image" Target="../media/image580.png"/><Relationship Id="rId4" Type="http://schemas.openxmlformats.org/officeDocument/2006/relationships/image" Target="../media/image56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6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7" Type="http://schemas.openxmlformats.org/officeDocument/2006/relationships/image" Target="../media/image71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24.png"/><Relationship Id="rId7" Type="http://schemas.openxmlformats.org/officeDocument/2006/relationships/image" Target="../media/image129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Relationship Id="rId9" Type="http://schemas.openxmlformats.org/officeDocument/2006/relationships/image" Target="../media/image131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28.png"/><Relationship Id="rId7" Type="http://schemas.openxmlformats.org/officeDocument/2006/relationships/image" Target="../media/image129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32.png"/><Relationship Id="rId9" Type="http://schemas.openxmlformats.org/officeDocument/2006/relationships/image" Target="../media/image1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1143000"/>
            <a:ext cx="2108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209800"/>
            <a:ext cx="8686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b="1" dirty="0" smtClean="0"/>
              <a:t>7.1:  Variable Notation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/>
              <a:t>7.2: Solving Linear Equations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7.3: Applying the Distributive Property in Solving Equations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7.4: Solving Linear Equations with Fractions and Decimals by Clearing the Denominators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7.5: Formulas</a:t>
            </a:r>
          </a:p>
        </p:txBody>
      </p:sp>
    </p:spTree>
    <p:extLst>
      <p:ext uri="{BB962C8B-B14F-4D97-AF65-F5344CB8AC3E}">
        <p14:creationId xmlns:p14="http://schemas.microsoft.com/office/powerpoint/2010/main" val="281544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7691" y="1219200"/>
            <a:ext cx="64686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English to Math Translations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888465"/>
              </p:ext>
            </p:extLst>
          </p:nvPr>
        </p:nvGraphicFramePr>
        <p:xfrm>
          <a:off x="685800" y="2514600"/>
          <a:ext cx="7315200" cy="2538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0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Words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and Phrases That Mean “Subtract”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2881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“Difference”                         “Less than</a:t>
                      </a:r>
                      <a:r>
                        <a:rPr lang="en-US" sz="2400" baseline="0" dirty="0" smtClean="0"/>
                        <a:t>”</a:t>
                      </a:r>
                    </a:p>
                    <a:p>
                      <a:endParaRPr lang="en-US" sz="2400" baseline="0" dirty="0" smtClean="0"/>
                    </a:p>
                    <a:p>
                      <a:r>
                        <a:rPr lang="en-US" sz="2400" baseline="0" dirty="0" smtClean="0"/>
                        <a:t>“Decreased by”                   “Subtracted from”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548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7691" y="1219200"/>
            <a:ext cx="64686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English to Math Translations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048132"/>
              </p:ext>
            </p:extLst>
          </p:nvPr>
        </p:nvGraphicFramePr>
        <p:xfrm>
          <a:off x="1219200" y="2336800"/>
          <a:ext cx="6400800" cy="284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0"/>
              </a:tblGrid>
              <a:tr h="8890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Words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</a:rPr>
                        <a:t> and Phrases that </a:t>
                      </a:r>
                    </a:p>
                    <a:p>
                      <a:pPr algn="ctr"/>
                      <a:r>
                        <a:rPr lang="en-US" sz="3200" baseline="0" dirty="0" smtClean="0">
                          <a:solidFill>
                            <a:schemeClr val="tx1"/>
                          </a:solidFill>
                        </a:rPr>
                        <a:t>Mean “to multiply”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7800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“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Multiplied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by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”             “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Product”</a:t>
                      </a:r>
                    </a:p>
                    <a:p>
                      <a:endParaRPr lang="en-US" sz="2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“Times”                         “Twice”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773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7691" y="1219200"/>
            <a:ext cx="64686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English to Math Translations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709858"/>
              </p:ext>
            </p:extLst>
          </p:nvPr>
        </p:nvGraphicFramePr>
        <p:xfrm>
          <a:off x="1168400" y="2133600"/>
          <a:ext cx="6400800" cy="284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0"/>
              </a:tblGrid>
              <a:tr h="8890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Words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</a:rPr>
                        <a:t> and Phrases that </a:t>
                      </a:r>
                    </a:p>
                    <a:p>
                      <a:pPr algn="ctr"/>
                      <a:r>
                        <a:rPr lang="en-US" sz="3200" baseline="0" dirty="0" smtClean="0">
                          <a:solidFill>
                            <a:schemeClr val="tx1"/>
                          </a:solidFill>
                        </a:rPr>
                        <a:t>Mean “to divide”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780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“Divide”                       “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Quotient”</a:t>
                      </a:r>
                    </a:p>
                    <a:p>
                      <a:endParaRPr lang="en-US" sz="2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“Shared equally”          “Per”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357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8889" y="2158425"/>
            <a:ext cx="5264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“A number” implies a variable.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4038600"/>
            <a:ext cx="6582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“The quantity” implies parentheses.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337691" y="1219200"/>
            <a:ext cx="64686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English to Math Translations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3048000"/>
            <a:ext cx="4259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“Is” represents equals.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6361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6764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Translate each statement into a mathematical expression or equation.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93082" y="2971800"/>
                <a:ext cx="72941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𝑇𝑤𝑖𝑐𝑒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𝑛𝑢𝑚𝑏𝑒𝑟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𝑑𝑒𝑐𝑟𝑒𝑎𝑠𝑒𝑑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𝑏𝑦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𝑠𝑒𝑣𝑒𝑛</m:t>
                      </m:r>
                      <m:r>
                        <a:rPr lang="en-US" sz="28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is</m:t>
                      </m:r>
                      <m:r>
                        <a:rPr lang="en-US" sz="2800" b="0" i="0" smtClean="0">
                          <a:latin typeface="Cambria Math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five</m:t>
                      </m:r>
                      <m:r>
                        <a:rPr lang="en-US" sz="2800" b="0" i="0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82" y="2971800"/>
                <a:ext cx="7294176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1000" y="4520625"/>
                <a:ext cx="71343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𝑇h𝑒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𝑝𝑟𝑜𝑑𝑢𝑐𝑡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𝑜𝑓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𝑒𝑖𝑔h𝑡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𝑎𝑛𝑑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𝑛𝑢𝑚𝑏𝑒𝑟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𝑖𝑠</m:t>
                      </m:r>
                      <m:r>
                        <a:rPr lang="en-US" sz="2800" b="0" i="1" smtClean="0">
                          <a:latin typeface="Cambria Math"/>
                        </a:rPr>
                        <m:t>  </m:t>
                      </m:r>
                      <m:r>
                        <a:rPr lang="en-US" sz="2800" b="0" i="1" smtClean="0">
                          <a:latin typeface="Cambria Math"/>
                        </a:rPr>
                        <m:t>𝑡𝑒𝑛</m:t>
                      </m:r>
                      <m:r>
                        <a:rPr lang="en-US" sz="28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520625"/>
                <a:ext cx="7134324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557760" y="2895601"/>
            <a:ext cx="2895600" cy="1163479"/>
            <a:chOff x="381000" y="3156466"/>
            <a:chExt cx="3276600" cy="1163479"/>
          </a:xfrm>
        </p:grpSpPr>
        <p:sp>
          <p:nvSpPr>
            <p:cNvPr id="8" name="Rounded Rectangle 7"/>
            <p:cNvSpPr/>
            <p:nvPr/>
          </p:nvSpPr>
          <p:spPr>
            <a:xfrm>
              <a:off x="381000" y="3156466"/>
              <a:ext cx="3276600" cy="602159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503678" y="3796725"/>
                  <a:ext cx="94346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oMath>
                    </m:oMathPara>
                  </a14:m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3678" y="3796725"/>
                  <a:ext cx="943463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3453360" y="2895600"/>
            <a:ext cx="2209800" cy="1186935"/>
            <a:chOff x="3657600" y="3156465"/>
            <a:chExt cx="2514600" cy="1186935"/>
          </a:xfrm>
        </p:grpSpPr>
        <p:sp>
          <p:nvSpPr>
            <p:cNvPr id="11" name="Rounded Rectangle 10"/>
            <p:cNvSpPr/>
            <p:nvPr/>
          </p:nvSpPr>
          <p:spPr>
            <a:xfrm>
              <a:off x="3657600" y="3156465"/>
              <a:ext cx="2514600" cy="640259"/>
            </a:xfrm>
            <a:prstGeom prst="round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521586" y="3758625"/>
                  <a:ext cx="58381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en-US" sz="32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1586" y="3758625"/>
                  <a:ext cx="583814" cy="58477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5663158" y="2895600"/>
            <a:ext cx="995263" cy="1107996"/>
            <a:chOff x="6172200" y="3156465"/>
            <a:chExt cx="1194809" cy="1107996"/>
          </a:xfrm>
        </p:grpSpPr>
        <p:sp>
          <p:nvSpPr>
            <p:cNvPr id="14" name="Rounded Rectangle 13"/>
            <p:cNvSpPr/>
            <p:nvPr/>
          </p:nvSpPr>
          <p:spPr>
            <a:xfrm>
              <a:off x="6172200" y="3156465"/>
              <a:ext cx="1194809" cy="640259"/>
            </a:xfrm>
            <a:prstGeom prst="roundRect">
              <a:avLst/>
            </a:prstGeom>
            <a:noFill/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555086" y="3741241"/>
                  <a:ext cx="48282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7</m:t>
                        </m:r>
                      </m:oMath>
                    </m:oMathPara>
                  </a14:m>
                  <a:endParaRPr lang="en-US" sz="2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5086" y="3741241"/>
                  <a:ext cx="482824" cy="52322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34360" y="3930135"/>
                <a:ext cx="19877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latin typeface="Cambria Math"/>
                        </a:rPr>
                        <m:t>𝑛</m:t>
                      </m:r>
                      <m:r>
                        <a:rPr lang="en-US" sz="2800" b="0" i="1" smtClean="0">
                          <a:latin typeface="Cambria Math"/>
                        </a:rPr>
                        <m:t>−7=5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360" y="3930135"/>
                <a:ext cx="1987788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08748" y="5764650"/>
                <a:ext cx="15605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8</m:t>
                      </m:r>
                      <m:r>
                        <a:rPr lang="en-US" sz="2800" b="0" i="1" smtClean="0">
                          <a:latin typeface="Cambria Math"/>
                        </a:rPr>
                        <m:t>𝑛</m:t>
                      </m:r>
                      <m:r>
                        <a:rPr lang="en-US" sz="2800" b="0" i="1" smtClean="0">
                          <a:latin typeface="Cambria Math"/>
                        </a:rPr>
                        <m:t>=10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748" y="5764650"/>
                <a:ext cx="1560555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473523" y="4520625"/>
            <a:ext cx="5783578" cy="1125379"/>
            <a:chOff x="381000" y="3156466"/>
            <a:chExt cx="5783578" cy="1125379"/>
          </a:xfrm>
        </p:grpSpPr>
        <p:sp>
          <p:nvSpPr>
            <p:cNvPr id="19" name="Rounded Rectangle 18"/>
            <p:cNvSpPr/>
            <p:nvPr/>
          </p:nvSpPr>
          <p:spPr>
            <a:xfrm>
              <a:off x="381000" y="3156466"/>
              <a:ext cx="5783578" cy="602159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791012" y="3758625"/>
                  <a:ext cx="75174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8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</m:oMath>
                  </a14:m>
                  <a:r>
                    <a:rPr lang="en-US" sz="2800" dirty="0" smtClean="0">
                      <a:solidFill>
                        <a:srgbClr val="FF0000"/>
                      </a:solidFill>
                    </a:rPr>
                    <a:t>n</a:t>
                  </a:r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1012" y="3758625"/>
                  <a:ext cx="751744" cy="52322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11628" r="-16260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/>
          <p:cNvGrpSpPr/>
          <p:nvPr/>
        </p:nvGrpSpPr>
        <p:grpSpPr>
          <a:xfrm>
            <a:off x="6138109" y="4495800"/>
            <a:ext cx="583814" cy="1143000"/>
            <a:chOff x="7112193" y="4775775"/>
            <a:chExt cx="583814" cy="1143000"/>
          </a:xfrm>
        </p:grpSpPr>
        <p:sp>
          <p:nvSpPr>
            <p:cNvPr id="7" name="Rounded Rectangle 6"/>
            <p:cNvSpPr/>
            <p:nvPr/>
          </p:nvSpPr>
          <p:spPr>
            <a:xfrm>
              <a:off x="7175500" y="4775775"/>
              <a:ext cx="457200" cy="626984"/>
            </a:xfrm>
            <a:prstGeom prst="round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00B05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7112193" y="5334000"/>
                  <a:ext cx="58381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en-US" sz="32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2193" y="5334000"/>
                  <a:ext cx="583814" cy="58477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/>
          <p:cNvGrpSpPr/>
          <p:nvPr/>
        </p:nvGrpSpPr>
        <p:grpSpPr>
          <a:xfrm>
            <a:off x="6658423" y="4506773"/>
            <a:ext cx="749300" cy="1121559"/>
            <a:chOff x="6172200" y="3156465"/>
            <a:chExt cx="1271040" cy="1121559"/>
          </a:xfrm>
        </p:grpSpPr>
        <p:sp>
          <p:nvSpPr>
            <p:cNvPr id="24" name="Rounded Rectangle 23"/>
            <p:cNvSpPr/>
            <p:nvPr/>
          </p:nvSpPr>
          <p:spPr>
            <a:xfrm>
              <a:off x="6172200" y="3156465"/>
              <a:ext cx="1271040" cy="640259"/>
            </a:xfrm>
            <a:prstGeom prst="roundRect">
              <a:avLst/>
            </a:prstGeom>
            <a:noFill/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6279919" y="3754804"/>
                  <a:ext cx="115619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10</m:t>
                        </m:r>
                      </m:oMath>
                    </m:oMathPara>
                  </a14:m>
                  <a:endParaRPr lang="en-US" sz="2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9919" y="3754804"/>
                  <a:ext cx="1156196" cy="52322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/>
          <p:cNvGrpSpPr/>
          <p:nvPr/>
        </p:nvGrpSpPr>
        <p:grpSpPr>
          <a:xfrm>
            <a:off x="6578986" y="2895600"/>
            <a:ext cx="604653" cy="1143000"/>
            <a:chOff x="7112193" y="4775775"/>
            <a:chExt cx="604653" cy="1143000"/>
          </a:xfrm>
        </p:grpSpPr>
        <p:sp>
          <p:nvSpPr>
            <p:cNvPr id="27" name="Rounded Rectangle 26"/>
            <p:cNvSpPr/>
            <p:nvPr/>
          </p:nvSpPr>
          <p:spPr>
            <a:xfrm>
              <a:off x="7175500" y="4775775"/>
              <a:ext cx="457200" cy="626984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7112193" y="5334000"/>
                  <a:ext cx="60465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2193" y="5334000"/>
                  <a:ext cx="604653" cy="58477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/>
          <p:cNvGrpSpPr/>
          <p:nvPr/>
        </p:nvGrpSpPr>
        <p:grpSpPr>
          <a:xfrm>
            <a:off x="7099299" y="2906573"/>
            <a:ext cx="749300" cy="1121559"/>
            <a:chOff x="6172204" y="3156465"/>
            <a:chExt cx="1271041" cy="1121559"/>
          </a:xfrm>
        </p:grpSpPr>
        <p:sp>
          <p:nvSpPr>
            <p:cNvPr id="30" name="Rounded Rectangle 29"/>
            <p:cNvSpPr/>
            <p:nvPr/>
          </p:nvSpPr>
          <p:spPr>
            <a:xfrm>
              <a:off x="6172204" y="3156465"/>
              <a:ext cx="1271041" cy="640259"/>
            </a:xfrm>
            <a:prstGeom prst="roundRect">
              <a:avLst/>
            </a:prstGeom>
            <a:noFill/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6279919" y="3754804"/>
                  <a:ext cx="81901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5</m:t>
                        </m:r>
                      </m:oMath>
                    </m:oMathPara>
                  </a14:m>
                  <a:endParaRPr lang="en-US" sz="2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9919" y="3754804"/>
                  <a:ext cx="819017" cy="52322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Rectangle 31"/>
          <p:cNvSpPr/>
          <p:nvPr/>
        </p:nvSpPr>
        <p:spPr>
          <a:xfrm>
            <a:off x="1337691" y="990600"/>
            <a:ext cx="64686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English to Math Translations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789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7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6764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Translate each statement into a mathematical expression or equation.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82600" y="4495800"/>
                <a:ext cx="82971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𝐹𝑜𝑢𝑟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𝑡𝑖𝑚𝑒𝑠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𝑡h𝑒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𝑠𝑢𝑚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𝑜𝑓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𝑛𝑢𝑚𝑏𝑒𝑟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𝑎𝑛𝑑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𝑡h𝑟𝑒𝑒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𝑖𝑠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𝑜𝑛𝑒</m:t>
                      </m:r>
                      <m:r>
                        <a:rPr lang="en-US" sz="28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00" y="4495800"/>
                <a:ext cx="8297143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3400" y="2831812"/>
                <a:ext cx="768601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𝑇h𝑖𝑟𝑡𝑒𝑒𝑛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𝑙𝑒𝑠𝑠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𝑡h𝑎𝑛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𝑛𝑢𝑚𝑏𝑒𝑟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𝑖𝑠</m:t>
                      </m:r>
                      <m:r>
                        <a:rPr lang="en-US" sz="2800" b="0" i="1" smtClean="0">
                          <a:latin typeface="Cambria Math"/>
                        </a:rPr>
                        <m:t>   </m:t>
                      </m:r>
                      <m:r>
                        <a:rPr lang="en-US" sz="2800" b="0" i="1" smtClean="0">
                          <a:latin typeface="Cambria Math"/>
                        </a:rPr>
                        <m:t>𝑡𝑤𝑒𝑛𝑡𝑦</m:t>
                      </m:r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r>
                        <a:rPr lang="en-US" sz="2800" b="0" i="1" smtClean="0">
                          <a:latin typeface="Cambria Math"/>
                        </a:rPr>
                        <m:t>𝑜𝑛𝑒</m:t>
                      </m:r>
                      <m:r>
                        <a:rPr lang="en-US" sz="28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831812"/>
                <a:ext cx="7686015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609600" y="2819400"/>
            <a:ext cx="1543050" cy="1120407"/>
            <a:chOff x="609600" y="3131641"/>
            <a:chExt cx="1752600" cy="1120407"/>
          </a:xfrm>
        </p:grpSpPr>
        <p:sp>
          <p:nvSpPr>
            <p:cNvPr id="4" name="Rounded Rectangle 3"/>
            <p:cNvSpPr/>
            <p:nvPr/>
          </p:nvSpPr>
          <p:spPr>
            <a:xfrm>
              <a:off x="609600" y="3131641"/>
              <a:ext cx="1752600" cy="609600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070507" y="3728828"/>
                  <a:ext cx="68159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13</m:t>
                        </m:r>
                      </m:oMath>
                    </m:oMathPara>
                  </a14:m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0507" y="3728828"/>
                  <a:ext cx="681597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/>
          <p:cNvGrpSpPr/>
          <p:nvPr/>
        </p:nvGrpSpPr>
        <p:grpSpPr>
          <a:xfrm>
            <a:off x="5207386" y="2832100"/>
            <a:ext cx="583814" cy="1156561"/>
            <a:chOff x="4914900" y="3144341"/>
            <a:chExt cx="583814" cy="1156561"/>
          </a:xfrm>
        </p:grpSpPr>
        <p:sp>
          <p:nvSpPr>
            <p:cNvPr id="10" name="Rounded Rectangle 9"/>
            <p:cNvSpPr/>
            <p:nvPr/>
          </p:nvSpPr>
          <p:spPr>
            <a:xfrm>
              <a:off x="5029200" y="3144341"/>
              <a:ext cx="419100" cy="609600"/>
            </a:xfrm>
            <a:prstGeom prst="round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4914900" y="3716127"/>
                  <a:ext cx="58381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en-US" sz="3200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4900" y="3716127"/>
                  <a:ext cx="583814" cy="58477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/>
          <p:cNvGrpSpPr/>
          <p:nvPr/>
        </p:nvGrpSpPr>
        <p:grpSpPr>
          <a:xfrm>
            <a:off x="5638800" y="2832100"/>
            <a:ext cx="2552700" cy="1095005"/>
            <a:chOff x="5448300" y="3144341"/>
            <a:chExt cx="2552700" cy="1095005"/>
          </a:xfrm>
        </p:grpSpPr>
        <p:sp>
          <p:nvSpPr>
            <p:cNvPr id="12" name="Rounded Rectangle 11"/>
            <p:cNvSpPr/>
            <p:nvPr/>
          </p:nvSpPr>
          <p:spPr>
            <a:xfrm>
              <a:off x="5448300" y="3144341"/>
              <a:ext cx="2552700" cy="609600"/>
            </a:xfrm>
            <a:prstGeom prst="round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6250599" y="3716126"/>
                  <a:ext cx="68159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21</m:t>
                        </m:r>
                      </m:oMath>
                    </m:oMathPara>
                  </a14:m>
                  <a:endParaRPr lang="en-US" sz="28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0599" y="3716126"/>
                  <a:ext cx="681597" cy="52322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282477" y="3878759"/>
                <a:ext cx="21865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𝑛</m:t>
                      </m:r>
                      <m:r>
                        <a:rPr lang="en-US" sz="2800" b="0" i="1" smtClean="0">
                          <a:latin typeface="Cambria Math"/>
                        </a:rPr>
                        <m:t>−13=21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477" y="3878759"/>
                <a:ext cx="2186561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457200" y="4495800"/>
            <a:ext cx="1009477" cy="1120120"/>
            <a:chOff x="514523" y="4876799"/>
            <a:chExt cx="1085677" cy="1120120"/>
          </a:xfrm>
        </p:grpSpPr>
        <p:sp>
          <p:nvSpPr>
            <p:cNvPr id="7" name="Rounded Rectangle 6"/>
            <p:cNvSpPr/>
            <p:nvPr/>
          </p:nvSpPr>
          <p:spPr>
            <a:xfrm>
              <a:off x="514523" y="4876799"/>
              <a:ext cx="1085677" cy="609600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804727" y="5473699"/>
                  <a:ext cx="48282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4</m:t>
                        </m:r>
                      </m:oMath>
                    </m:oMathPara>
                  </a14:m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727" y="5473699"/>
                  <a:ext cx="482824" cy="52322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/>
          <p:cNvGrpSpPr/>
          <p:nvPr/>
        </p:nvGrpSpPr>
        <p:grpSpPr>
          <a:xfrm>
            <a:off x="1447800" y="4508500"/>
            <a:ext cx="1028700" cy="1194375"/>
            <a:chOff x="1638300" y="4889499"/>
            <a:chExt cx="1028700" cy="1194375"/>
          </a:xfrm>
        </p:grpSpPr>
        <p:sp>
          <p:nvSpPr>
            <p:cNvPr id="9" name="Rounded Rectangle 8"/>
            <p:cNvSpPr/>
            <p:nvPr/>
          </p:nvSpPr>
          <p:spPr>
            <a:xfrm>
              <a:off x="1638300" y="4889499"/>
              <a:ext cx="1028700" cy="609600"/>
            </a:xfrm>
            <a:prstGeom prst="round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1856933" y="5499099"/>
                  <a:ext cx="37863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</m:oMath>
                    </m:oMathPara>
                  </a14:m>
                  <a:endParaRPr lang="en-US" sz="32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6933" y="5499099"/>
                  <a:ext cx="378630" cy="58477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/>
          <p:cNvGrpSpPr/>
          <p:nvPr/>
        </p:nvGrpSpPr>
        <p:grpSpPr>
          <a:xfrm>
            <a:off x="2452466" y="4515941"/>
            <a:ext cx="5091334" cy="1107419"/>
            <a:chOff x="3443066" y="4896940"/>
            <a:chExt cx="5091334" cy="1107419"/>
          </a:xfrm>
        </p:grpSpPr>
        <p:sp>
          <p:nvSpPr>
            <p:cNvPr id="13" name="Rounded Rectangle 12"/>
            <p:cNvSpPr/>
            <p:nvPr/>
          </p:nvSpPr>
          <p:spPr>
            <a:xfrm>
              <a:off x="3443066" y="4896940"/>
              <a:ext cx="5091334" cy="609600"/>
            </a:xfrm>
            <a:prstGeom prst="round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4766698" y="5481139"/>
                  <a:ext cx="142115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+3)</m:t>
                        </m:r>
                      </m:oMath>
                    </m:oMathPara>
                  </a14:m>
                  <a:endParaRPr lang="en-US" sz="28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6698" y="5481139"/>
                  <a:ext cx="1421158" cy="52322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434858" y="5677475"/>
                <a:ext cx="22858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4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+3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858" y="5677475"/>
                <a:ext cx="2285818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1062509" y="2831812"/>
            <a:ext cx="4259177" cy="1281138"/>
            <a:chOff x="1062509" y="2831812"/>
            <a:chExt cx="4259177" cy="1281138"/>
          </a:xfrm>
        </p:grpSpPr>
        <p:grpSp>
          <p:nvGrpSpPr>
            <p:cNvPr id="18" name="Group 17"/>
            <p:cNvGrpSpPr/>
            <p:nvPr/>
          </p:nvGrpSpPr>
          <p:grpSpPr>
            <a:xfrm>
              <a:off x="2133600" y="2831812"/>
              <a:ext cx="3188086" cy="1107994"/>
              <a:chOff x="2362200" y="3144053"/>
              <a:chExt cx="2667000" cy="1107994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2362200" y="3144053"/>
                <a:ext cx="2667000" cy="609600"/>
              </a:xfrm>
              <a:prstGeom prst="roundRect">
                <a:avLst/>
              </a:pr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3282477" y="3728827"/>
                    <a:ext cx="110573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−13</m:t>
                          </m:r>
                        </m:oMath>
                      </m:oMathPara>
                    </a14:m>
                    <a:endParaRPr lang="en-US" sz="28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82477" y="3728827"/>
                    <a:ext cx="1105731" cy="523220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" name="Rectangle 1"/>
            <p:cNvSpPr/>
            <p:nvPr/>
          </p:nvSpPr>
          <p:spPr bwMode="auto">
            <a:xfrm>
              <a:off x="1062509" y="3542023"/>
              <a:ext cx="515173" cy="57092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467600" y="4495800"/>
            <a:ext cx="583814" cy="1143000"/>
            <a:chOff x="7112193" y="4775775"/>
            <a:chExt cx="583814" cy="1143000"/>
          </a:xfrm>
        </p:grpSpPr>
        <p:sp>
          <p:nvSpPr>
            <p:cNvPr id="32" name="Rounded Rectangle 31"/>
            <p:cNvSpPr/>
            <p:nvPr/>
          </p:nvSpPr>
          <p:spPr>
            <a:xfrm>
              <a:off x="7175500" y="4775775"/>
              <a:ext cx="457200" cy="626984"/>
            </a:xfrm>
            <a:prstGeom prst="round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00B05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7112193" y="5334000"/>
                  <a:ext cx="58381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en-US" sz="32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2193" y="5334000"/>
                  <a:ext cx="583814" cy="584775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/>
          <p:cNvGrpSpPr/>
          <p:nvPr/>
        </p:nvGrpSpPr>
        <p:grpSpPr>
          <a:xfrm>
            <a:off x="7987914" y="4506773"/>
            <a:ext cx="749300" cy="1121559"/>
            <a:chOff x="6172200" y="3156465"/>
            <a:chExt cx="1271040" cy="1121559"/>
          </a:xfrm>
        </p:grpSpPr>
        <p:sp>
          <p:nvSpPr>
            <p:cNvPr id="35" name="Rounded Rectangle 34"/>
            <p:cNvSpPr/>
            <p:nvPr/>
          </p:nvSpPr>
          <p:spPr>
            <a:xfrm>
              <a:off x="6172200" y="3156465"/>
              <a:ext cx="1271040" cy="640259"/>
            </a:xfrm>
            <a:prstGeom prst="roundRect">
              <a:avLst/>
            </a:prstGeom>
            <a:noFill/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6279919" y="3754804"/>
                  <a:ext cx="81901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9919" y="3754804"/>
                  <a:ext cx="819016" cy="523220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7" name="Rectangle 36"/>
          <p:cNvSpPr/>
          <p:nvPr/>
        </p:nvSpPr>
        <p:spPr>
          <a:xfrm>
            <a:off x="1337691" y="1066800"/>
            <a:ext cx="64686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English to Math Translations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036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23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214438"/>
            <a:ext cx="8407400" cy="2951162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sz="2800" dirty="0" smtClean="0">
                <a:latin typeface="Times" charset="0"/>
                <a:ea typeface="ＭＳ Ｐゴシック" pitchFamily="34" charset="-128"/>
              </a:rPr>
              <a:t>Write the following verbal expressions as mathematical expressions. Use </a:t>
            </a:r>
            <a:r>
              <a:rPr lang="en-US" sz="2800" i="1" dirty="0" smtClean="0">
                <a:latin typeface="Times" charset="0"/>
                <a:ea typeface="ＭＳ Ｐゴシック" pitchFamily="34" charset="-128"/>
              </a:rPr>
              <a:t>x</a:t>
            </a:r>
            <a:r>
              <a:rPr lang="en-US" sz="2800" dirty="0" smtClean="0">
                <a:latin typeface="Times" charset="0"/>
                <a:ea typeface="ＭＳ Ｐゴシック" pitchFamily="34" charset="-128"/>
              </a:rPr>
              <a:t> to represent the un- known quantity. Note that other letters can also be used to represent this unknown quantity.   (Skill Check)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95275" y="6492875"/>
            <a:ext cx="2438400" cy="36512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>
                <a:solidFill>
                  <a:srgbClr val="898989"/>
                </a:solidFill>
                <a:latin typeface="Calibri" pitchFamily="34" charset="0"/>
              </a:rPr>
              <a:t>© 2012 Pearson Education, Inc.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3276600"/>
            <a:ext cx="8407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742950" indent="-7429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AutoNum type="alphaLcParenBoth"/>
            </a:pPr>
            <a:r>
              <a:rPr lang="en-US" sz="2800" dirty="0">
                <a:latin typeface="Times" charset="0"/>
                <a:cs typeface="Times" charset="0"/>
              </a:rPr>
              <a:t>5 </a:t>
            </a:r>
            <a:r>
              <a:rPr lang="en-US" sz="2800" dirty="0" smtClean="0">
                <a:latin typeface="Times" charset="0"/>
                <a:cs typeface="Times" charset="0"/>
              </a:rPr>
              <a:t>more than a number is 12.</a:t>
            </a:r>
            <a:r>
              <a:rPr lang="en-US" sz="2800" dirty="0">
                <a:latin typeface="Times" charset="0"/>
                <a:cs typeface="Times" charset="0"/>
              </a:rPr>
              <a:t>		</a:t>
            </a:r>
            <a:r>
              <a:rPr lang="en-US" sz="2800" dirty="0" smtClean="0">
                <a:latin typeface="Times" charset="0"/>
                <a:cs typeface="Times" charset="0"/>
              </a:rPr>
              <a:t>                   5 </a:t>
            </a:r>
            <a:r>
              <a:rPr lang="en-US" sz="2800" dirty="0">
                <a:latin typeface="Times" charset="0"/>
                <a:cs typeface="Times" charset="0"/>
              </a:rPr>
              <a:t>+ </a:t>
            </a:r>
            <a:r>
              <a:rPr lang="en-US" sz="2800" i="1" dirty="0" smtClean="0">
                <a:latin typeface="Times" charset="0"/>
                <a:cs typeface="Times" charset="0"/>
              </a:rPr>
              <a:t>x= 12</a:t>
            </a:r>
            <a:endParaRPr lang="en-US" sz="2800" i="1" dirty="0">
              <a:latin typeface="Times" charset="0"/>
              <a:cs typeface="Times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sz="3600" i="1" dirty="0">
                <a:latin typeface="Times" charset="0"/>
                <a:cs typeface="Times" charset="0"/>
              </a:rPr>
              <a:t>	</a:t>
            </a:r>
            <a:endParaRPr lang="en-US" sz="3600" dirty="0">
              <a:latin typeface="Times" charset="0"/>
              <a:cs typeface="Times" charset="0"/>
            </a:endParaRPr>
          </a:p>
        </p:txBody>
      </p:sp>
      <p:sp>
        <p:nvSpPr>
          <p:cNvPr id="18438" name="Slide Number Placeholder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4960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>
                <a:solidFill>
                  <a:srgbClr val="5EB24B"/>
                </a:solidFill>
                <a:latin typeface="Calibri" pitchFamily="34" charset="0"/>
              </a:rPr>
              <a:t>4.2- </a:t>
            </a:r>
            <a:fld id="{769EC548-E658-40F1-833C-14D95DBDB5FC}" type="slidenum">
              <a:rPr lang="en-US" sz="1200">
                <a:solidFill>
                  <a:srgbClr val="5EB24B"/>
                </a:solidFill>
                <a:latin typeface="Calibri" pitchFamily="34" charset="0"/>
              </a:rPr>
              <a:pPr eaLnBrk="1" hangingPunct="1"/>
              <a:t>16</a:t>
            </a:fld>
            <a:endParaRPr lang="en-CA" sz="1200">
              <a:solidFill>
                <a:srgbClr val="5EB24B"/>
              </a:solidFill>
              <a:latin typeface="Calibri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81000" y="4567238"/>
            <a:ext cx="8407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749300" indent="-749300">
              <a:buFont typeface="Arial" pitchFamily="34" charset="0"/>
              <a:buAutoNum type="alphaLcParenBoth" startAt="2"/>
            </a:pPr>
            <a:r>
              <a:rPr lang="en-US" sz="2800" dirty="0" smtClean="0">
                <a:latin typeface="Times" charset="0"/>
                <a:ea typeface="ＭＳ Ｐゴシック" pitchFamily="34" charset="-128"/>
              </a:rPr>
              <a:t>A number divided by 6 is 9.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 bwMode="auto">
              <a:xfrm>
                <a:off x="457200" y="5087938"/>
                <a:ext cx="8407400" cy="855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749300" indent="-749300" eaLnBrk="0" hangingPunct="0">
                  <a:tabLst>
                    <a:tab pos="2743200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37931725" indent="-37474525" eaLnBrk="0" hangingPunct="0">
                  <a:tabLst>
                    <a:tab pos="2743200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eaLnBrk="0" hangingPunct="0">
                  <a:tabLst>
                    <a:tab pos="2743200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eaLnBrk="0" hangingPunct="0">
                  <a:tabLst>
                    <a:tab pos="2743200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eaLnBrk="0" hangingPunct="0">
                  <a:tabLst>
                    <a:tab pos="2743200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743200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743200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743200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743200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sz="3600" i="1" dirty="0" smtClean="0">
                    <a:solidFill>
                      <a:srgbClr val="000000"/>
                    </a:solidFill>
                    <a:latin typeface="Times" charset="0"/>
                    <a:cs typeface="Times" charset="0"/>
                  </a:rPr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" charset="0"/>
                          </a:rPr>
                          <m:t>𝑥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" charset="0"/>
                          </a:rPr>
                          <m:t>6</m:t>
                        </m:r>
                      </m:den>
                    </m:f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/>
                        <a:cs typeface="Times" charset="0"/>
                      </a:rPr>
                      <m:t>=9</m:t>
                    </m:r>
                  </m:oMath>
                </a14:m>
                <a:endParaRPr lang="en-US" sz="2800" dirty="0">
                  <a:solidFill>
                    <a:srgbClr val="000000"/>
                  </a:solidFill>
                  <a:latin typeface="Times" charset="0"/>
                  <a:cs typeface="Times" charset="0"/>
                </a:endParaRPr>
              </a:p>
              <a:p>
                <a:pPr eaLnBrk="1" hangingPunct="1">
                  <a:spcBef>
                    <a:spcPct val="20000"/>
                  </a:spcBef>
                </a:pPr>
                <a:r>
                  <a:rPr lang="en-US" sz="3600" dirty="0">
                    <a:solidFill>
                      <a:srgbClr val="000000"/>
                    </a:solidFill>
                    <a:latin typeface="Times" charset="0"/>
                    <a:cs typeface="Times" charset="0"/>
                  </a:rPr>
                  <a:t>	</a:t>
                </a:r>
                <a:endParaRPr lang="en-US" sz="3600" dirty="0">
                  <a:latin typeface="Times" charset="0"/>
                  <a:cs typeface="Times" charset="0"/>
                </a:endParaRP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5087938"/>
                <a:ext cx="8407400" cy="85566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/>
          <p:cNvSpPr/>
          <p:nvPr/>
        </p:nvSpPr>
        <p:spPr bwMode="auto">
          <a:xfrm>
            <a:off x="1295400" y="3810000"/>
            <a:ext cx="1981200" cy="75723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295400" y="5186362"/>
            <a:ext cx="1981200" cy="75723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816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95275" y="6492875"/>
            <a:ext cx="2438400" cy="36512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>
                <a:solidFill>
                  <a:srgbClr val="898989"/>
                </a:solidFill>
                <a:latin typeface="Calibri" pitchFamily="34" charset="0"/>
              </a:rPr>
              <a:t>© 2012 Pearson Education, Inc.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1625600"/>
            <a:ext cx="84074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742950" indent="-7429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r>
              <a:rPr lang="en-US" sz="2800" dirty="0" smtClean="0">
                <a:latin typeface="Times" charset="0"/>
                <a:cs typeface="Times" charset="0"/>
              </a:rPr>
              <a:t>(c)    4 times the difference of a number and 3 is 12</a:t>
            </a:r>
            <a:endParaRPr lang="en-US" sz="2800" dirty="0">
              <a:latin typeface="Times" charset="0"/>
              <a:cs typeface="Times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sz="2800" dirty="0">
                <a:latin typeface="Times" charset="0"/>
                <a:cs typeface="Times" charset="0"/>
              </a:rPr>
              <a:t>		</a:t>
            </a:r>
            <a:r>
              <a:rPr lang="en-US" sz="2800" dirty="0" smtClean="0">
                <a:latin typeface="Times" charset="0"/>
                <a:cs typeface="Times" charset="0"/>
              </a:rPr>
              <a:t>4(</a:t>
            </a:r>
            <a:r>
              <a:rPr lang="en-US" sz="2800" i="1" dirty="0" smtClean="0">
                <a:latin typeface="Times" charset="0"/>
                <a:cs typeface="Times" charset="0"/>
              </a:rPr>
              <a:t>x </a:t>
            </a:r>
            <a:r>
              <a:rPr lang="en-US" sz="2800" dirty="0">
                <a:latin typeface="Times" charset="0"/>
                <a:cs typeface="Times" charset="0"/>
              </a:rPr>
              <a:t>– </a:t>
            </a:r>
            <a:r>
              <a:rPr lang="en-US" sz="2800" dirty="0" smtClean="0">
                <a:latin typeface="Times" charset="0"/>
                <a:cs typeface="Times" charset="0"/>
              </a:rPr>
              <a:t>3) = 12</a:t>
            </a:r>
            <a:endParaRPr lang="en-US" sz="2800" i="1" dirty="0">
              <a:latin typeface="Times" charset="0"/>
              <a:cs typeface="Times" charset="0"/>
            </a:endParaRPr>
          </a:p>
        </p:txBody>
      </p:sp>
      <p:sp>
        <p:nvSpPr>
          <p:cNvPr id="21510" name="Slide Number Placeholder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4960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>
                <a:solidFill>
                  <a:srgbClr val="5EB24B"/>
                </a:solidFill>
                <a:latin typeface="Calibri" pitchFamily="34" charset="0"/>
              </a:rPr>
              <a:t>4.2- </a:t>
            </a:r>
            <a:fld id="{3A043514-507E-45A3-8D78-D642BDD5B506}" type="slidenum">
              <a:rPr lang="en-US" sz="1200">
                <a:solidFill>
                  <a:srgbClr val="5EB24B"/>
                </a:solidFill>
                <a:latin typeface="Calibri" pitchFamily="34" charset="0"/>
              </a:rPr>
              <a:pPr eaLnBrk="1" hangingPunct="1"/>
              <a:t>17</a:t>
            </a:fld>
            <a:endParaRPr lang="en-CA" sz="1200">
              <a:solidFill>
                <a:srgbClr val="5EB24B"/>
              </a:solidFill>
              <a:latin typeface="Calibri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8600" y="3525838"/>
            <a:ext cx="8407400" cy="71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dirty="0" smtClean="0">
                <a:latin typeface="Times" charset="0"/>
                <a:ea typeface="ＭＳ Ｐゴシック" pitchFamily="34" charset="-128"/>
              </a:rPr>
              <a:t>(d)  If 15 mL of water are added to a medicine, there    are 45 mL in all.	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28600" y="4427538"/>
            <a:ext cx="8407400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749300" indent="-749300" eaLnBrk="0" hangingPunct="0">
              <a:tabLst>
                <a:tab pos="27432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tabLst>
                <a:tab pos="27432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27432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27432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27432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600" i="1" dirty="0">
                <a:solidFill>
                  <a:srgbClr val="000000"/>
                </a:solidFill>
                <a:latin typeface="Times" charset="0"/>
                <a:cs typeface="Times" charset="0"/>
              </a:rPr>
              <a:t>	</a:t>
            </a:r>
            <a:r>
              <a:rPr lang="en-US" sz="2800" i="1" dirty="0" smtClean="0">
                <a:solidFill>
                  <a:srgbClr val="000000"/>
                </a:solidFill>
                <a:latin typeface="Times" charset="0"/>
                <a:cs typeface="Times" charset="0"/>
              </a:rPr>
              <a:t>x</a:t>
            </a:r>
            <a:r>
              <a:rPr lang="en-US" sz="2800" dirty="0" smtClean="0">
                <a:solidFill>
                  <a:srgbClr val="000000"/>
                </a:solidFill>
                <a:latin typeface="Times" charset="0"/>
                <a:cs typeface="Times" charset="0"/>
              </a:rPr>
              <a:t> + 15 = 45</a:t>
            </a:r>
            <a:endParaRPr lang="en-US" sz="2800" dirty="0">
              <a:solidFill>
                <a:srgbClr val="000000"/>
              </a:solidFill>
              <a:latin typeface="Times" charset="0"/>
              <a:cs typeface="Times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sz="3600" dirty="0">
                <a:latin typeface="Times" charset="0"/>
                <a:cs typeface="Times" charset="0"/>
              </a:rPr>
              <a:t>	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1143000" y="2133600"/>
            <a:ext cx="1981200" cy="75723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990600" y="4502150"/>
            <a:ext cx="1981200" cy="75723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513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0433" y="1219200"/>
            <a:ext cx="64686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Math to English Translations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366" y="2100590"/>
            <a:ext cx="8410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Translate each equation into a sentence. (Example)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5800" y="2975428"/>
                <a:ext cx="19765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−10=5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975428"/>
                <a:ext cx="1976503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5800" y="4419600"/>
                <a:ext cx="24429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−6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+4=12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419600"/>
                <a:ext cx="2442976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43108" y="3715304"/>
            <a:ext cx="5708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A number decreased by ten is five.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1" y="5115580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The product of negative six and a number increased by four is twelve.</a:t>
            </a:r>
            <a:endParaRPr lang="en-US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89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0433" y="1219200"/>
            <a:ext cx="64686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Math to English Translations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366" y="2100590"/>
            <a:ext cx="8789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Translate each equation into a sentence. (Skill Check)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5800" y="2975428"/>
                <a:ext cx="1549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3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=15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975428"/>
                <a:ext cx="1549270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5800" y="4419600"/>
                <a:ext cx="24733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2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+5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=13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419600"/>
                <a:ext cx="2473306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43108" y="3715304"/>
            <a:ext cx="5242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Three times a number is fifteen.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1" y="5115580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The product of two and the sum of a number and five is thirteen.</a:t>
            </a:r>
            <a:endParaRPr lang="en-US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98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1383" y="1915180"/>
            <a:ext cx="75055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Constant</a:t>
            </a:r>
            <a:r>
              <a:rPr lang="en-US" sz="2800" dirty="0" smtClean="0"/>
              <a:t> – a number (does not change value)</a:t>
            </a:r>
            <a:endParaRPr lang="en-US" sz="2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449141" y="2606236"/>
            <a:ext cx="5351151" cy="898964"/>
            <a:chOff x="1449141" y="2704811"/>
            <a:chExt cx="5351151" cy="8989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449141" y="2919582"/>
                  <a:ext cx="48282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8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9141" y="2919582"/>
                  <a:ext cx="482824" cy="52322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795666" y="2919582"/>
                  <a:ext cx="68159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34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5666" y="2919582"/>
                  <a:ext cx="681597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369817" y="2704811"/>
                  <a:ext cx="482824" cy="8989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9817" y="2704811"/>
                  <a:ext cx="482824" cy="89896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716341" y="2919582"/>
                  <a:ext cx="108395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8</m:t>
                      </m:r>
                    </m:oMath>
                  </a14:m>
                  <a:r>
                    <a:rPr lang="en-US" sz="2800" dirty="0" smtClean="0"/>
                    <a:t>7.24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6341" y="2919582"/>
                  <a:ext cx="1083951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11628" r="-8989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Rectangle 11"/>
          <p:cNvSpPr/>
          <p:nvPr/>
        </p:nvSpPr>
        <p:spPr>
          <a:xfrm>
            <a:off x="1936246" y="1106269"/>
            <a:ext cx="52715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Introduction to Algebra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765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952" y="1828800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</a:t>
            </a:r>
            <a:r>
              <a:rPr lang="en-US" sz="2800" u="sng" dirty="0" smtClean="0"/>
              <a:t>solution to an equation</a:t>
            </a:r>
            <a:r>
              <a:rPr lang="en-US" sz="2800" dirty="0" smtClean="0"/>
              <a:t> is a value for a variable</a:t>
            </a:r>
          </a:p>
          <a:p>
            <a:r>
              <a:rPr lang="en-US" sz="2800" dirty="0" smtClean="0"/>
              <a:t>that when substituted for the variable in the equation, the equation is a true sentence.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2454" y="3352800"/>
                <a:ext cx="64008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=2 </m:t>
                      </m:r>
                      <m:r>
                        <a:rPr lang="en-US" sz="2800" b="0" i="1" smtClean="0">
                          <a:latin typeface="Cambria Math"/>
                        </a:rPr>
                        <m:t>𝑖𝑠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𝑠𝑜𝑙𝑢𝑡𝑖𝑜𝑛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𝑡𝑜</m:t>
                      </m:r>
                      <m:r>
                        <a:rPr lang="en-US" sz="2800" b="0" i="1" smtClean="0">
                          <a:latin typeface="Cambria Math"/>
                        </a:rPr>
                        <m:t> 4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 −3=5 </m:t>
                      </m:r>
                      <m:r>
                        <a:rPr lang="en-US" sz="2800" b="0" i="1" smtClean="0">
                          <a:latin typeface="Cambria Math"/>
                        </a:rPr>
                        <m:t>𝑠𝑖𝑛𝑐𝑒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454" y="3352800"/>
                <a:ext cx="6400855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24200" y="4114800"/>
                <a:ext cx="22716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4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−3=5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4114800"/>
                <a:ext cx="2271648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78285" y="4769712"/>
                <a:ext cx="17748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8−3=5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8285" y="4769712"/>
                <a:ext cx="1774845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912372" y="5354487"/>
            <a:ext cx="4656068" cy="593358"/>
            <a:chOff x="912372" y="5735487"/>
            <a:chExt cx="4656068" cy="5933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4419600" y="5805625"/>
                  <a:ext cx="114884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/>
                          </a:rPr>
                          <m:t>5</m:t>
                        </m:r>
                        <m:r>
                          <a:rPr lang="en-US" sz="2800" b="0" i="1" smtClean="0">
                            <a:latin typeface="Cambria Math"/>
                          </a:rPr>
                          <m:t>=5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9600" y="5805625"/>
                  <a:ext cx="1148840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/>
            <p:cNvSpPr txBox="1"/>
            <p:nvPr/>
          </p:nvSpPr>
          <p:spPr>
            <a:xfrm>
              <a:off x="912372" y="5735487"/>
              <a:ext cx="24716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True sentence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Straight Arrow Connector 9"/>
            <p:cNvCxnSpPr>
              <a:stCxn id="8" idx="3"/>
            </p:cNvCxnSpPr>
            <p:nvPr/>
          </p:nvCxnSpPr>
          <p:spPr>
            <a:xfrm>
              <a:off x="3384011" y="5997097"/>
              <a:ext cx="883189" cy="3077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1824266" y="1190704"/>
            <a:ext cx="53655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Solution to an Equation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645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2454" y="2067800"/>
                <a:ext cx="81924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=6 </m:t>
                      </m:r>
                      <m:r>
                        <a:rPr lang="en-US" sz="3200" b="0" i="1" smtClean="0">
                          <a:latin typeface="Cambria Math"/>
                        </a:rPr>
                        <m:t>𝑖𝑠</m:t>
                      </m:r>
                      <m:r>
                        <a:rPr lang="en-US" sz="3200" b="0" i="1" smtClean="0">
                          <a:latin typeface="Cambria Math"/>
                        </a:rPr>
                        <m:t> 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𝑵𝑶𝑻</m:t>
                      </m:r>
                      <m:r>
                        <a:rPr lang="en-US" sz="3200" b="0" i="1" smtClean="0"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latin typeface="Cambria Math"/>
                        </a:rPr>
                        <m:t>𝑎</m:t>
                      </m:r>
                      <m:r>
                        <a:rPr lang="en-US" sz="3200" b="0" i="1" smtClean="0"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latin typeface="Cambria Math"/>
                        </a:rPr>
                        <m:t>𝑠𝑜𝑙𝑢𝑡𝑖𝑜𝑛</m:t>
                      </m:r>
                      <m:r>
                        <a:rPr lang="en-US" sz="3200" b="0" i="1" smtClean="0"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latin typeface="Cambria Math"/>
                        </a:rPr>
                        <m:t>𝑡𝑜</m:t>
                      </m:r>
                      <m:r>
                        <a:rPr lang="en-US" sz="3200" b="0" i="1" smtClean="0">
                          <a:latin typeface="Cambria Math"/>
                        </a:rPr>
                        <m:t> 4</m:t>
                      </m:r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 −3=5 </m:t>
                      </m:r>
                      <m:r>
                        <a:rPr lang="en-US" sz="3200" b="0" i="1" smtClean="0">
                          <a:latin typeface="Cambria Math"/>
                        </a:rPr>
                        <m:t>𝑠𝑖𝑛𝑐𝑒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454" y="2067800"/>
                <a:ext cx="8192499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24200" y="2829800"/>
                <a:ext cx="255146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4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6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−3=5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2829800"/>
                <a:ext cx="2551468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78285" y="3484712"/>
                <a:ext cx="22108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24−3=5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8285" y="3484712"/>
                <a:ext cx="2210862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533400" y="4069487"/>
            <a:ext cx="5380905" cy="654913"/>
            <a:chOff x="533400" y="5735487"/>
            <a:chExt cx="5380905" cy="6549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4419600" y="5805625"/>
                  <a:ext cx="1494705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/>
                          </a:rPr>
                          <m:t>21=5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9600" y="5805625"/>
                  <a:ext cx="1494705" cy="58477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/>
            <p:cNvSpPr txBox="1"/>
            <p:nvPr/>
          </p:nvSpPr>
          <p:spPr>
            <a:xfrm>
              <a:off x="533400" y="5735487"/>
              <a:ext cx="26180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00B050"/>
                  </a:solidFill>
                </a:rPr>
                <a:t>False sentence</a:t>
              </a:r>
              <a:endParaRPr lang="en-US" sz="3200" dirty="0">
                <a:solidFill>
                  <a:srgbClr val="00B050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3530396" y="6027875"/>
              <a:ext cx="736804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824266" y="1190704"/>
            <a:ext cx="53655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Solution to an Equation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091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1254205"/>
                <a:ext cx="72880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𝐷𝑒𝑡𝑒𝑟𝑚𝑖𝑛𝑒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𝑤h𝑖𝑐h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𝑜𝑓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𝑡h𝑒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𝑣𝑎𝑙𝑢𝑒𝑠</m:t>
                      </m:r>
                      <m:r>
                        <a:rPr lang="en-US" sz="2800" b="0" i="1" smtClean="0">
                          <a:latin typeface="Cambria Math"/>
                        </a:rPr>
                        <m:t> 2, 4, </m:t>
                      </m:r>
                      <m:r>
                        <a:rPr lang="en-US" sz="2800" b="0" i="1" smtClean="0">
                          <a:latin typeface="Cambria Math"/>
                        </a:rPr>
                        <m:t>𝑜𝑟</m:t>
                      </m:r>
                      <m:r>
                        <a:rPr lang="en-US" sz="2800" b="0" i="1" smtClean="0">
                          <a:latin typeface="Cambria Math"/>
                        </a:rPr>
                        <m:t> 5 </m:t>
                      </m:r>
                      <m:r>
                        <a:rPr lang="en-US" sz="2800" b="0" i="1" smtClean="0">
                          <a:latin typeface="Cambria Math"/>
                        </a:rPr>
                        <m:t>𝑎𝑟𝑒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254205"/>
                <a:ext cx="7288085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1838980"/>
                <a:ext cx="61652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𝑠𝑜𝑙𝑢𝑡𝑖𝑜𝑛𝑠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𝑡𝑜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+10=7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 smtClean="0"/>
                  <a:t>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838980"/>
                <a:ext cx="6165278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1628" r="-692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0" y="2477073"/>
                <a:ext cx="26377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+10=7(2)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477073"/>
                <a:ext cx="2637709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02047" y="2477073"/>
                <a:ext cx="26377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+10=7(4)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047" y="2477073"/>
                <a:ext cx="2637709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75495" y="2477073"/>
                <a:ext cx="26377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5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+10=7(5)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495" y="2477073"/>
                <a:ext cx="2637709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3197105" y="2477073"/>
            <a:ext cx="0" cy="24759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146800" y="2553273"/>
            <a:ext cx="0" cy="2399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0912" y="3263899"/>
                <a:ext cx="21723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4+10=14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12" y="3263899"/>
                <a:ext cx="2172390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200400" y="3264473"/>
                <a:ext cx="23711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16+10=28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3264473"/>
                <a:ext cx="2371162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172200" y="3200400"/>
                <a:ext cx="23711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25+10=35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3200400"/>
                <a:ext cx="2371162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97069" y="3917948"/>
                <a:ext cx="15463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1</m:t>
                      </m:r>
                      <m:r>
                        <a:rPr lang="en-US" sz="2800" b="0" i="1" smtClean="0">
                          <a:latin typeface="Cambria Math"/>
                        </a:rPr>
                        <m:t>4=14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069" y="3917948"/>
                <a:ext cx="1546384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093383" y="3924296"/>
                <a:ext cx="15463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latin typeface="Cambria Math"/>
                        </a:rPr>
                        <m:t>6=28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383" y="3924296"/>
                <a:ext cx="1546384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115983" y="3849248"/>
                <a:ext cx="15463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3</m:t>
                      </m:r>
                      <m:r>
                        <a:rPr lang="en-US" sz="2800" b="0" i="1" smtClean="0">
                          <a:latin typeface="Cambria Math"/>
                        </a:rPr>
                        <m:t>5=35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983" y="3849248"/>
                <a:ext cx="1546384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219200" y="4509071"/>
            <a:ext cx="1011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True!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75697" y="4369083"/>
            <a:ext cx="1011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True!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58654" y="4509071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False!</a:t>
            </a:r>
            <a:endParaRPr lang="en-US" sz="28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52400" y="5334000"/>
                <a:ext cx="8174610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2 and 5 are solutions to the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+10=7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334000"/>
                <a:ext cx="8174610" cy="523220"/>
              </a:xfrm>
              <a:prstGeom prst="rect">
                <a:avLst/>
              </a:prstGeom>
              <a:blipFill rotWithShape="1">
                <a:blip r:embed="rId13"/>
                <a:stretch>
                  <a:fillRect l="-1491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695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  <p:bldP spid="12" grpId="0"/>
      <p:bldP spid="13" grpId="0"/>
      <p:bldP spid="14" grpId="0"/>
      <p:bldP spid="15" grpId="0"/>
      <p:bldP spid="16" grpId="0"/>
      <p:bldP spid="20" grpId="0"/>
      <p:bldP spid="21" grpId="0"/>
      <p:bldP spid="22" grpId="0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0500" y="2676383"/>
                <a:ext cx="29163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2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+2=3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" y="2676383"/>
                <a:ext cx="2916311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3197105" y="2934273"/>
            <a:ext cx="0" cy="24759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146800" y="3010473"/>
            <a:ext cx="0" cy="2399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396607" y="3340673"/>
                <a:ext cx="24008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4+2=6−2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6607" y="3340673"/>
                <a:ext cx="2400850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172200" y="3276600"/>
                <a:ext cx="25996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8+2=12−2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3276600"/>
                <a:ext cx="2599621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77844" y="3948262"/>
                <a:ext cx="11488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4</m:t>
                      </m:r>
                      <m:r>
                        <a:rPr lang="en-US" sz="28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844" y="3948262"/>
                <a:ext cx="1148840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093383" y="4000496"/>
                <a:ext cx="11488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6</m:t>
                      </m:r>
                      <m:r>
                        <a:rPr lang="en-US" sz="2800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383" y="4000496"/>
                <a:ext cx="1148840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115983" y="3925448"/>
                <a:ext cx="15463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10=10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983" y="3925448"/>
                <a:ext cx="1546384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7375697" y="4445283"/>
            <a:ext cx="1011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True!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54872" y="4533037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False!</a:t>
            </a:r>
            <a:endParaRPr lang="en-US" sz="28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28401" y="5410200"/>
                <a:ext cx="7483331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4 is a solution to the equation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2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+2=3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−2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01" y="5410200"/>
                <a:ext cx="7483331" cy="523220"/>
              </a:xfrm>
              <a:prstGeom prst="rect">
                <a:avLst/>
              </a:prstGeom>
              <a:blipFill rotWithShape="1">
                <a:blip r:embed="rId8"/>
                <a:stretch>
                  <a:fillRect l="-1629" t="-11765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57200" y="1143000"/>
                <a:ext cx="72880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𝐷𝑒𝑡𝑒𝑟𝑚𝑖𝑛𝑒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𝑤h𝑖𝑐h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𝑜𝑓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𝑡h𝑒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𝑣𝑎𝑙𝑢𝑒𝑠</m:t>
                      </m:r>
                      <m:r>
                        <a:rPr lang="en-US" sz="2800" b="0" i="1" smtClean="0">
                          <a:latin typeface="Cambria Math"/>
                        </a:rPr>
                        <m:t> 1, 2, </m:t>
                      </m:r>
                      <m:r>
                        <a:rPr lang="en-US" sz="2800" b="0" i="1" smtClean="0">
                          <a:latin typeface="Cambria Math"/>
                        </a:rPr>
                        <m:t>𝑜𝑟</m:t>
                      </m:r>
                      <m:r>
                        <a:rPr lang="en-US" sz="2800" b="0" i="1" smtClean="0">
                          <a:latin typeface="Cambria Math"/>
                        </a:rPr>
                        <m:t> 4 </m:t>
                      </m:r>
                      <m:r>
                        <a:rPr lang="en-US" sz="2800" b="0" i="1" smtClean="0">
                          <a:latin typeface="Cambria Math"/>
                        </a:rPr>
                        <m:t>𝑎𝑟𝑒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43000"/>
                <a:ext cx="7288085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09600" y="1727775"/>
                <a:ext cx="69936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𝑠𝑜𝑙𝑢𝑡𝑖𝑜𝑛𝑠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𝑡𝑜</m:t>
                    </m:r>
                    <m:r>
                      <a:rPr lang="en-US" sz="2800" b="0" i="1" smtClean="0">
                        <a:latin typeface="Cambria Math"/>
                      </a:rPr>
                      <m:t> 2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+2=3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−2.</m:t>
                    </m:r>
                  </m:oMath>
                </a14:m>
                <a:r>
                  <a:rPr lang="en-US" sz="2800" dirty="0" smtClean="0"/>
                  <a:t>  (Skill Check)</a:t>
                </a:r>
                <a:endParaRPr lang="en-US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727775"/>
                <a:ext cx="6993646" cy="523220"/>
              </a:xfrm>
              <a:prstGeom prst="rect">
                <a:avLst/>
              </a:prstGeom>
              <a:blipFill rotWithShape="1">
                <a:blip r:embed="rId10"/>
                <a:stretch>
                  <a:fillRect t="-11628" r="-697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230489" y="2676383"/>
                <a:ext cx="29163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2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+2=3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489" y="2676383"/>
                <a:ext cx="2916311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227689" y="2689082"/>
                <a:ext cx="29163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2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4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+2=3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4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7689" y="2689082"/>
                <a:ext cx="2916311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80794" y="3353373"/>
                <a:ext cx="24008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2+2=3−2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94" y="3353373"/>
                <a:ext cx="2400850" cy="5232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4112909" y="4533037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False!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36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/>
      <p:bldP spid="16" grpId="0"/>
      <p:bldP spid="21" grpId="0"/>
      <p:bldP spid="22" grpId="0"/>
      <p:bldP spid="23" grpId="0" animBg="1"/>
      <p:bldP spid="26" grpId="0"/>
      <p:bldP spid="27" grpId="0"/>
      <p:bldP spid="28" grpId="0"/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3611" y="1905000"/>
            <a:ext cx="845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“To solve an equation” means to use a designated algorithm (method) to systematically determine the value of a variable that is the solution to the equation.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14020" y="4343400"/>
            <a:ext cx="8477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This requires knowledge in two fundamental properties of equality.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998370" y="1135559"/>
            <a:ext cx="510909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Solving Equations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402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9600" y="2293203"/>
                <a:ext cx="775532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𝐼𝑓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𝑡h𝑒𝑛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293203"/>
                <a:ext cx="7755328" cy="8309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52515" y="3200400"/>
            <a:ext cx="84866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This means that if the equation is balanced, it will remain balanced if you add the same value to both sides of the equation.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76600" y="4770060"/>
                <a:ext cx="200407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6=4+2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4770060"/>
                <a:ext cx="2004074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90800" y="5486704"/>
                <a:ext cx="343638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6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+3</m:t>
                      </m:r>
                      <m:r>
                        <a:rPr lang="en-US" sz="3200" b="0" i="1" smtClean="0">
                          <a:latin typeface="Cambria Math"/>
                        </a:rPr>
                        <m:t>=4+2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5486704"/>
                <a:ext cx="3436389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609600" y="1342634"/>
            <a:ext cx="79928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Addition Property of Equality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807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9600" y="2293203"/>
                <a:ext cx="775532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𝐼𝑓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𝑡h𝑒𝑛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293203"/>
                <a:ext cx="7755328" cy="8309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52515" y="3200400"/>
            <a:ext cx="8486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Note: Also works for </a:t>
            </a:r>
            <a:r>
              <a:rPr lang="en-US" sz="3200" i="1" u="sng" dirty="0" smtClean="0"/>
              <a:t>Subtraction</a:t>
            </a:r>
            <a:r>
              <a:rPr lang="en-US" sz="3200" dirty="0" smtClean="0"/>
              <a:t>!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609600" y="1342634"/>
            <a:ext cx="79928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Addition Property of Equality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76600" y="4770060"/>
                <a:ext cx="200407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6=4+2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4770060"/>
                <a:ext cx="2004074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90800" y="5486704"/>
                <a:ext cx="343638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5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−7</m:t>
                      </m:r>
                      <m:r>
                        <a:rPr lang="en-US" sz="3200" b="0" i="1" smtClean="0">
                          <a:latin typeface="Cambria Math"/>
                        </a:rPr>
                        <m:t>=4+1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−7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5486704"/>
                <a:ext cx="3436389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987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13372" y="2282780"/>
                <a:ext cx="388830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/>
                        </a:rPr>
                        <m:t>𝑎</m:t>
                      </m:r>
                      <m:r>
                        <a:rPr lang="en-US" sz="48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4800" b="0" i="1" smtClean="0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US" sz="48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72" y="2282780"/>
                <a:ext cx="3888309" cy="8309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34000" y="2293203"/>
                <a:ext cx="337739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/>
                        </a:rPr>
                        <m:t>−</m:t>
                      </m:r>
                      <m:r>
                        <a:rPr lang="en-US" sz="4800" b="0" i="1" smtClean="0">
                          <a:latin typeface="Cambria Math"/>
                        </a:rPr>
                        <m:t>𝑎</m:t>
                      </m:r>
                      <m:r>
                        <a:rPr lang="en-US" sz="4800" b="0" i="1" smtClean="0">
                          <a:latin typeface="Cambria Math"/>
                        </a:rPr>
                        <m:t>+</m:t>
                      </m:r>
                      <m:r>
                        <a:rPr lang="en-US" sz="4800" b="0" i="1" smtClean="0">
                          <a:latin typeface="Cambria Math"/>
                        </a:rPr>
                        <m:t>𝑎</m:t>
                      </m:r>
                      <m:r>
                        <a:rPr lang="en-US" sz="48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2293203"/>
                <a:ext cx="3377399" cy="830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33143" y="3820732"/>
                <a:ext cx="293227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7+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−7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143" y="3820732"/>
                <a:ext cx="2932278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51904" y="3820732"/>
                <a:ext cx="25490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−8+8=0</m:t>
                      </m:r>
                    </m:oMath>
                  </m:oMathPara>
                </a14:m>
                <a:endParaRPr lang="en-US" sz="3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904" y="3820732"/>
                <a:ext cx="2549096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53000" y="4960510"/>
                <a:ext cx="306757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−2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+2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4960510"/>
                <a:ext cx="3067571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33143" y="4960511"/>
                <a:ext cx="293227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36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3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143" y="4960511"/>
                <a:ext cx="2932278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162074" y="1219200"/>
            <a:ext cx="48606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Additive Inverses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844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96798" y="2445603"/>
                <a:ext cx="291733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/>
                        </a:rPr>
                        <m:t>𝑎</m:t>
                      </m:r>
                      <m:r>
                        <a:rPr lang="en-US" sz="4800" b="0" i="1" smtClean="0">
                          <a:latin typeface="Cambria Math"/>
                        </a:rPr>
                        <m:t>+0=</m:t>
                      </m:r>
                      <m:r>
                        <a:rPr lang="en-US" sz="48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98" y="2445603"/>
                <a:ext cx="2917337" cy="8309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894459" y="2445603"/>
                <a:ext cx="291733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/>
                        </a:rPr>
                        <m:t>0+</m:t>
                      </m:r>
                      <m:r>
                        <a:rPr lang="en-US" sz="4800" b="0" i="1" smtClean="0">
                          <a:latin typeface="Cambria Math"/>
                        </a:rPr>
                        <m:t>𝑎</m:t>
                      </m:r>
                      <m:r>
                        <a:rPr lang="en-US" sz="4800" b="0" i="1" smtClean="0">
                          <a:latin typeface="Cambria Math"/>
                        </a:rPr>
                        <m:t>=</m:t>
                      </m:r>
                      <m:r>
                        <a:rPr lang="en-US" sz="48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459" y="2445603"/>
                <a:ext cx="2917337" cy="830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8200" y="3810000"/>
                <a:ext cx="265810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5+0=5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10000"/>
                <a:ext cx="2658100" cy="7694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800600" y="3810000"/>
                <a:ext cx="396961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0</m:t>
                      </m:r>
                      <m:r>
                        <a:rPr lang="en-US" sz="4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−9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=−9</m:t>
                      </m:r>
                    </m:oMath>
                  </m:oMathPara>
                </a14:m>
                <a:endParaRPr lang="en-US" sz="4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810000"/>
                <a:ext cx="3969613" cy="7694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9600" y="4800600"/>
                <a:ext cx="329173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4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4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+0=3</m:t>
                      </m:r>
                      <m:r>
                        <a:rPr lang="en-US" sz="4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4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800600"/>
                <a:ext cx="3291735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47700" y="4800600"/>
                <a:ext cx="265810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0+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700" y="4800600"/>
                <a:ext cx="2658100" cy="7694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700828" y="1295400"/>
            <a:ext cx="61109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Addition Property of 0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850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08002" y="2133600"/>
                <a:ext cx="625959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𝐼𝑓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𝑡h𝑒𝑛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𝑎𝑐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𝑏𝑐</m:t>
                      </m:r>
                    </m:oMath>
                  </m:oMathPara>
                </a14:m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002" y="2133600"/>
                <a:ext cx="6259598" cy="8309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52515" y="3200400"/>
            <a:ext cx="84866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This means that if the equation is balanced, it will remain balanced if you multiply both sides of the equation by the same value.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76600" y="4770060"/>
                <a:ext cx="200407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6=4+2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4770060"/>
                <a:ext cx="2004074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43200" y="5507235"/>
                <a:ext cx="309770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6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·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4+2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5507235"/>
                <a:ext cx="3097706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19080" y="1295400"/>
            <a:ext cx="85058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Multiplication Property of Equality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415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179674"/>
            <a:ext cx="80668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1325" indent="-1711325"/>
            <a:r>
              <a:rPr lang="en-US" sz="2800" u="sng" dirty="0" smtClean="0"/>
              <a:t>Variable</a:t>
            </a:r>
            <a:r>
              <a:rPr lang="en-US" sz="2800" dirty="0" smtClean="0"/>
              <a:t> – a symbol used to represent an unknown quantity</a:t>
            </a:r>
          </a:p>
          <a:p>
            <a:pPr marL="1711325" indent="-339725"/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53786" y="3756837"/>
                <a:ext cx="59263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              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              </m:t>
                      </m:r>
                      <m:r>
                        <a:rPr lang="en-US" sz="2800" b="0" i="1" smtClean="0">
                          <a:latin typeface="Cambria Math"/>
                        </a:rPr>
                        <m:t>𝑤</m:t>
                      </m:r>
                      <m:r>
                        <a:rPr lang="en-US" sz="2800" b="0" i="1" smtClean="0">
                          <a:latin typeface="Cambria Math"/>
                        </a:rPr>
                        <m:t>             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              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𝜙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786" y="3756837"/>
                <a:ext cx="5926301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1936246" y="1106269"/>
            <a:ext cx="52715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Introduction to Algebra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553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08002" y="2133600"/>
                <a:ext cx="625959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𝐼𝑓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𝑡h𝑒𝑛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𝑎𝑐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𝑏𝑐</m:t>
                      </m:r>
                    </m:oMath>
                  </m:oMathPara>
                </a14:m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002" y="2133600"/>
                <a:ext cx="6259598" cy="8309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52515" y="3200400"/>
            <a:ext cx="8486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Note: Also works for </a:t>
            </a:r>
            <a:r>
              <a:rPr lang="en-US" sz="3200" i="1" u="sng" dirty="0" smtClean="0"/>
              <a:t>Division</a:t>
            </a:r>
            <a:r>
              <a:rPr lang="en-US" sz="3200" dirty="0" smtClean="0"/>
              <a:t>!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76600" y="4770060"/>
                <a:ext cx="200407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6=4+2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4770060"/>
                <a:ext cx="2004074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90800" y="5507235"/>
                <a:ext cx="349044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6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/3</m:t>
                      </m:r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4+2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÷3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5507235"/>
                <a:ext cx="3490443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19080" y="1295400"/>
            <a:ext cx="85058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Multiplication Property of Equality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096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27107" y="2071577"/>
                <a:ext cx="1825693" cy="13574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en-US" sz="48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107" y="2071577"/>
                <a:ext cx="1825693" cy="135742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000357" y="1948979"/>
                <a:ext cx="2609561" cy="14800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/>
                        </a:rPr>
                        <m:t>𝑎</m:t>
                      </m:r>
                      <m:r>
                        <a:rPr lang="en-US" sz="48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den>
                      </m:f>
                      <m:r>
                        <a:rPr lang="en-US" sz="4800" b="0" i="1" smtClean="0"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357" y="1948979"/>
                <a:ext cx="2609561" cy="148002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47117" y="3859277"/>
                <a:ext cx="1515543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10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10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117" y="3859277"/>
                <a:ext cx="1515543" cy="101752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49034" y="5153849"/>
                <a:ext cx="1594090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−3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3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034" y="5153849"/>
                <a:ext cx="1594090" cy="101752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29200" y="3786283"/>
                <a:ext cx="1798890" cy="1014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4</m:t>
                      </m:r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3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3786283"/>
                <a:ext cx="1798890" cy="101431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267200" y="5029200"/>
                <a:ext cx="2950551" cy="1198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−6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5029200"/>
                <a:ext cx="2950551" cy="11988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366275" y="1148247"/>
            <a:ext cx="621035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Multiplicative Inverses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778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79410" y="2209800"/>
                <a:ext cx="269464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/>
                        </a:rPr>
                        <m:t>𝑎</m:t>
                      </m:r>
                      <m:d>
                        <m:d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4800" b="0" i="1" smtClean="0">
                          <a:latin typeface="Cambria Math"/>
                        </a:rPr>
                        <m:t>=</m:t>
                      </m:r>
                      <m:r>
                        <a:rPr lang="en-US" sz="48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410" y="2209800"/>
                <a:ext cx="2694648" cy="8309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953000" y="2209800"/>
                <a:ext cx="269464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/>
                        </a:rPr>
                        <m:t>1</m:t>
                      </m:r>
                      <m:d>
                        <m:d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US" sz="4800" b="0" i="1" smtClean="0">
                          <a:latin typeface="Cambria Math"/>
                        </a:rPr>
                        <m:t>=</m:t>
                      </m:r>
                      <m:r>
                        <a:rPr lang="en-US" sz="48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2209800"/>
                <a:ext cx="2694648" cy="830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14400" y="3733799"/>
                <a:ext cx="245400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9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=9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733799"/>
                <a:ext cx="2454005" cy="7694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89795" y="3657600"/>
                <a:ext cx="329718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1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−5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=−5</m:t>
                      </m:r>
                    </m:oMath>
                  </m:oMathPara>
                </a14:m>
                <a:endParaRPr lang="en-US" sz="4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795" y="3657600"/>
                <a:ext cx="3297185" cy="7694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66531" y="4876800"/>
                <a:ext cx="246246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4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531" y="4876800"/>
                <a:ext cx="2462469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46995" y="4863848"/>
                <a:ext cx="245400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995" y="4863848"/>
                <a:ext cx="2454005" cy="7694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931970" y="1295400"/>
            <a:ext cx="74606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Multiplication Property of 1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773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1905000"/>
            <a:ext cx="484798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Clear Fractions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Get Rid of ( )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Combine Like Terms:</a:t>
            </a:r>
          </a:p>
          <a:p>
            <a:r>
              <a:rPr lang="en-US" sz="2800" dirty="0" smtClean="0"/>
              <a:t>     Same Side of =</a:t>
            </a:r>
          </a:p>
          <a:p>
            <a:pPr marL="514350" indent="-514350">
              <a:buAutoNum type="arabicPeriod" startAt="4"/>
            </a:pPr>
            <a:r>
              <a:rPr lang="en-US" sz="2800" dirty="0" smtClean="0"/>
              <a:t>Combine Like Terms:</a:t>
            </a:r>
          </a:p>
          <a:p>
            <a:r>
              <a:rPr lang="en-US" sz="2800" dirty="0" smtClean="0"/>
              <a:t>     Opposite Side of =</a:t>
            </a:r>
          </a:p>
          <a:p>
            <a:r>
              <a:rPr lang="en-US" sz="2800" dirty="0" smtClean="0"/>
              <a:t>     </a:t>
            </a:r>
            <a:r>
              <a:rPr lang="en-US" sz="2800" dirty="0" smtClean="0">
                <a:solidFill>
                  <a:srgbClr val="0000FF"/>
                </a:solidFill>
              </a:rPr>
              <a:t>Addition Property</a:t>
            </a:r>
          </a:p>
          <a:p>
            <a:pPr marL="514350" indent="-514350">
              <a:buAutoNum type="arabicPeriod" startAt="5"/>
            </a:pPr>
            <a:r>
              <a:rPr lang="en-US" sz="2800" dirty="0" smtClean="0"/>
              <a:t>Solve for Variable</a:t>
            </a:r>
          </a:p>
          <a:p>
            <a:r>
              <a:rPr lang="en-US" sz="2800" dirty="0" smtClean="0"/>
              <a:t>     </a:t>
            </a:r>
            <a:r>
              <a:rPr lang="en-US" sz="2800" dirty="0" smtClean="0">
                <a:solidFill>
                  <a:srgbClr val="0000FF"/>
                </a:solidFill>
              </a:rPr>
              <a:t>Multiplication Property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2639" y="1135559"/>
            <a:ext cx="69605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Steps to Solve Equations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4425707"/>
            <a:ext cx="1181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+ </a:t>
            </a:r>
            <a:r>
              <a:rPr lang="en-US" sz="3200" dirty="0" smtClean="0">
                <a:solidFill>
                  <a:srgbClr val="FF0000"/>
                </a:solidFill>
              </a:rPr>
              <a:t>↔ -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2456" y="5290543"/>
            <a:ext cx="1542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 </a:t>
            </a:r>
            <a:r>
              <a:rPr lang="en-US" sz="3200" dirty="0" smtClean="0">
                <a:solidFill>
                  <a:srgbClr val="FF0000"/>
                </a:solidFill>
              </a:rPr>
              <a:t>↔</a:t>
            </a:r>
            <a:r>
              <a:rPr lang="en-US" sz="2800" dirty="0" smtClean="0">
                <a:solidFill>
                  <a:srgbClr val="FF0000"/>
                </a:solidFill>
              </a:rPr>
              <a:t>÷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68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1172" y="1219200"/>
            <a:ext cx="79816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Steps for Solving a Linear Equation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8" y="2070203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Examples: Solve the following equations.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28267" y="2971800"/>
                <a:ext cx="237693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3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+7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=60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267" y="2971800"/>
                <a:ext cx="2376933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28267" y="3858423"/>
                <a:ext cx="21827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10−2</m:t>
                      </m:r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267" y="3858423"/>
                <a:ext cx="2182777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15301" y="4686443"/>
                <a:ext cx="1549270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=18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301" y="4686443"/>
                <a:ext cx="1549270" cy="90178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09283" y="2971800"/>
                <a:ext cx="23773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latin typeface="Cambria Math"/>
                        </a:rPr>
                        <m:t>4−2</m:t>
                      </m:r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latin typeface="Cambria Math"/>
                        </a:rPr>
                        <m:t>=6</m:t>
                      </m:r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283" y="2971800"/>
                <a:ext cx="2377317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419600" y="3858423"/>
                <a:ext cx="30126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6</m:t>
                      </m:r>
                      <m:r>
                        <a:rPr lang="en-US" sz="2800" b="0" i="1" smtClean="0">
                          <a:latin typeface="Cambria Math"/>
                        </a:rPr>
                        <m:t>−2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=3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+36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3858423"/>
                <a:ext cx="3012684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49056" y="4875725"/>
                <a:ext cx="42281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1</m:t>
                      </m:r>
                      <m:r>
                        <a:rPr lang="en-US" sz="2800" b="0" i="1" smtClean="0"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−18=8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+10+2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056" y="4875725"/>
                <a:ext cx="4228145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425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1172" y="1219200"/>
            <a:ext cx="79816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Steps for Solving a Linear Equation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5400" y="1841882"/>
            <a:ext cx="381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Clear Fractions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Get Rid of ( )</a:t>
            </a:r>
          </a:p>
          <a:p>
            <a:pPr marL="514350" indent="-514350">
              <a:buAutoNum type="arabicPeriod"/>
            </a:pPr>
            <a:r>
              <a:rPr lang="en-US" dirty="0" smtClean="0"/>
              <a:t>Combine Like Terms:</a:t>
            </a:r>
          </a:p>
          <a:p>
            <a:r>
              <a:rPr lang="en-US" dirty="0" smtClean="0"/>
              <a:t>      Same Side of =</a:t>
            </a:r>
          </a:p>
          <a:p>
            <a:pPr marL="514350" indent="-514350">
              <a:buAutoNum type="arabicPeriod" startAt="4"/>
            </a:pPr>
            <a:r>
              <a:rPr lang="en-US" dirty="0" smtClean="0"/>
              <a:t>Combine Like Terms:</a:t>
            </a:r>
          </a:p>
          <a:p>
            <a:r>
              <a:rPr lang="en-US" dirty="0" smtClean="0"/>
              <a:t>      Opposite Side of =</a:t>
            </a:r>
          </a:p>
          <a:p>
            <a:r>
              <a:rPr lang="en-US" dirty="0" smtClean="0"/>
              <a:t>      </a:t>
            </a:r>
            <a:r>
              <a:rPr lang="en-US" dirty="0" smtClean="0">
                <a:solidFill>
                  <a:srgbClr val="0000FF"/>
                </a:solidFill>
              </a:rPr>
              <a:t>Addition Property</a:t>
            </a:r>
          </a:p>
          <a:p>
            <a:pPr marL="514350" indent="-514350">
              <a:buAutoNum type="arabicPeriod" startAt="5"/>
            </a:pPr>
            <a:r>
              <a:rPr lang="en-US" dirty="0" smtClean="0"/>
              <a:t>Solve for Variable</a:t>
            </a:r>
          </a:p>
          <a:p>
            <a:r>
              <a:rPr lang="en-US" dirty="0" smtClean="0"/>
              <a:t>      </a:t>
            </a:r>
            <a:r>
              <a:rPr lang="en-US" dirty="0" smtClean="0">
                <a:solidFill>
                  <a:srgbClr val="0000FF"/>
                </a:solidFill>
              </a:rPr>
              <a:t>Multiplication Property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38200" y="1981200"/>
                <a:ext cx="237693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3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+7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=60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376933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151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38200" y="1981200"/>
            <a:ext cx="1493266" cy="523220"/>
            <a:chOff x="838200" y="1981200"/>
            <a:chExt cx="1493266" cy="523220"/>
          </a:xfrm>
          <a:solidFill>
            <a:srgbClr val="CC99FF"/>
          </a:solidFill>
        </p:grpSpPr>
        <p:sp>
          <p:nvSpPr>
            <p:cNvPr id="3" name="Rectangle 2"/>
            <p:cNvSpPr/>
            <p:nvPr/>
          </p:nvSpPr>
          <p:spPr bwMode="auto">
            <a:xfrm>
              <a:off x="838200" y="1981200"/>
              <a:ext cx="609600" cy="52322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1721866" y="1981200"/>
              <a:ext cx="609600" cy="52322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81172" y="1219200"/>
            <a:ext cx="79816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Steps for Solving a Linear Equation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5400" y="1841882"/>
            <a:ext cx="411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Clear Fractions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Get Rid of ( )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Combine Like Terms:</a:t>
            </a:r>
          </a:p>
          <a:p>
            <a:r>
              <a:rPr lang="en-US" b="1" dirty="0" smtClean="0"/>
              <a:t>      Same Side of =</a:t>
            </a:r>
          </a:p>
          <a:p>
            <a:pPr marL="514350" indent="-514350">
              <a:buAutoNum type="arabicPeriod" startAt="4"/>
            </a:pPr>
            <a:r>
              <a:rPr lang="en-US" dirty="0" smtClean="0"/>
              <a:t>Combine Like Terms:</a:t>
            </a:r>
          </a:p>
          <a:p>
            <a:r>
              <a:rPr lang="en-US" dirty="0" smtClean="0"/>
              <a:t>      Opposite Side of =</a:t>
            </a:r>
          </a:p>
          <a:p>
            <a:r>
              <a:rPr lang="en-US" dirty="0" smtClean="0"/>
              <a:t>      </a:t>
            </a:r>
            <a:r>
              <a:rPr lang="en-US" dirty="0" smtClean="0">
                <a:solidFill>
                  <a:srgbClr val="0000FF"/>
                </a:solidFill>
              </a:rPr>
              <a:t>Addition Property</a:t>
            </a:r>
          </a:p>
          <a:p>
            <a:pPr marL="514350" indent="-514350">
              <a:buAutoNum type="arabicPeriod" startAt="5"/>
            </a:pPr>
            <a:r>
              <a:rPr lang="en-US" dirty="0" smtClean="0"/>
              <a:t>Solve for Variable</a:t>
            </a:r>
          </a:p>
          <a:p>
            <a:r>
              <a:rPr lang="en-US" dirty="0" smtClean="0"/>
              <a:t>      </a:t>
            </a:r>
            <a:r>
              <a:rPr lang="en-US" dirty="0" smtClean="0">
                <a:solidFill>
                  <a:srgbClr val="0000FF"/>
                </a:solidFill>
              </a:rPr>
              <a:t>Multiplication Property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52357" y="2743200"/>
                <a:ext cx="17480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10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=60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357" y="2743200"/>
                <a:ext cx="174804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060732" y="3276722"/>
            <a:ext cx="536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X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42272" y="1984001"/>
                <a:ext cx="237693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3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+7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=60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272" y="1984001"/>
                <a:ext cx="2376933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96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1172" y="1219200"/>
            <a:ext cx="79816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Steps for Solving a Linear Equation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5400" y="1841882"/>
            <a:ext cx="411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Clear Fractions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Get Rid of ( )</a:t>
            </a:r>
          </a:p>
          <a:p>
            <a:pPr marL="514350" indent="-514350">
              <a:buAutoNum type="arabicPeriod"/>
            </a:pPr>
            <a:r>
              <a:rPr lang="en-US" dirty="0" smtClean="0"/>
              <a:t>Combine Like Terms:</a:t>
            </a:r>
          </a:p>
          <a:p>
            <a:r>
              <a:rPr lang="en-US" dirty="0" smtClean="0"/>
              <a:t>      Same Side of =</a:t>
            </a:r>
          </a:p>
          <a:p>
            <a:pPr marL="514350" indent="-514350">
              <a:buAutoNum type="arabicPeriod" startAt="4"/>
            </a:pPr>
            <a:r>
              <a:rPr lang="en-US" dirty="0" smtClean="0"/>
              <a:t>Combine Like Terms:</a:t>
            </a:r>
          </a:p>
          <a:p>
            <a:r>
              <a:rPr lang="en-US" dirty="0" smtClean="0"/>
              <a:t>      Opposite Side of =</a:t>
            </a:r>
          </a:p>
          <a:p>
            <a:r>
              <a:rPr lang="en-US" dirty="0" smtClean="0"/>
              <a:t>      </a:t>
            </a:r>
            <a:r>
              <a:rPr lang="en-US" dirty="0" smtClean="0">
                <a:solidFill>
                  <a:srgbClr val="0000FF"/>
                </a:solidFill>
              </a:rPr>
              <a:t>Addition Property</a:t>
            </a:r>
          </a:p>
          <a:p>
            <a:pPr marL="514350" indent="-514350">
              <a:buAutoNum type="arabicPeriod" startAt="5"/>
            </a:pPr>
            <a:r>
              <a:rPr lang="en-US" b="1" dirty="0" smtClean="0"/>
              <a:t>Solve for Variable</a:t>
            </a:r>
          </a:p>
          <a:p>
            <a:r>
              <a:rPr lang="en-US" b="1" dirty="0" smtClean="0"/>
              <a:t>      </a:t>
            </a:r>
            <a:r>
              <a:rPr lang="en-US" b="1" dirty="0" smtClean="0">
                <a:solidFill>
                  <a:srgbClr val="0000FF"/>
                </a:solidFill>
              </a:rPr>
              <a:t>Multiplication Property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30056" y="4705768"/>
            <a:ext cx="1542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 </a:t>
            </a:r>
            <a:r>
              <a:rPr lang="en-US" sz="2800" dirty="0" smtClean="0">
                <a:solidFill>
                  <a:srgbClr val="FF0000"/>
                </a:solidFill>
              </a:rPr>
              <a:t>↔</a:t>
            </a:r>
            <a:r>
              <a:rPr lang="en-US" dirty="0" smtClean="0">
                <a:solidFill>
                  <a:srgbClr val="FF0000"/>
                </a:solidFill>
              </a:rPr>
              <a:t>÷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38200" y="1981200"/>
                <a:ext cx="237693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3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+7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=60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376933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52357" y="2743200"/>
                <a:ext cx="17480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10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=60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357" y="2743200"/>
                <a:ext cx="174804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447800" y="3457903"/>
                <a:ext cx="1780103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10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𝟏𝟎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60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457903"/>
                <a:ext cx="1780103" cy="90178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861240" y="4737940"/>
                <a:ext cx="11517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=6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240" y="4737940"/>
                <a:ext cx="1151726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 bwMode="auto">
          <a:xfrm>
            <a:off x="1861240" y="4705768"/>
            <a:ext cx="1151726" cy="52322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60732" y="3276722"/>
            <a:ext cx="536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X</a:t>
            </a:r>
            <a:endParaRPr lang="en-US" sz="3200" b="1" dirty="0"/>
          </a:p>
        </p:txBody>
      </p:sp>
      <p:cxnSp>
        <p:nvCxnSpPr>
          <p:cNvPr id="9" name="Straight Connector 8"/>
          <p:cNvCxnSpPr/>
          <p:nvPr/>
        </p:nvCxnSpPr>
        <p:spPr bwMode="auto">
          <a:xfrm flipH="1">
            <a:off x="1718441" y="4051738"/>
            <a:ext cx="425669" cy="30795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H="1">
            <a:off x="1590364" y="3539586"/>
            <a:ext cx="425669" cy="30795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6419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  <p:bldP spid="19" grpId="0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1172" y="1219200"/>
            <a:ext cx="79816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Steps for Solving a Linear Equation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5400" y="1841882"/>
            <a:ext cx="381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Clear Fractions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Get Rid of ( )</a:t>
            </a:r>
          </a:p>
          <a:p>
            <a:pPr marL="514350" indent="-514350">
              <a:buAutoNum type="arabicPeriod"/>
            </a:pPr>
            <a:r>
              <a:rPr lang="en-US" dirty="0" smtClean="0"/>
              <a:t>Combine Like Terms:</a:t>
            </a:r>
          </a:p>
          <a:p>
            <a:r>
              <a:rPr lang="en-US" dirty="0" smtClean="0"/>
              <a:t>      Same Side of =</a:t>
            </a:r>
          </a:p>
          <a:p>
            <a:pPr marL="514350" indent="-514350">
              <a:buAutoNum type="arabicPeriod" startAt="4"/>
            </a:pPr>
            <a:r>
              <a:rPr lang="en-US" dirty="0" smtClean="0"/>
              <a:t>Combine Like Terms:</a:t>
            </a:r>
          </a:p>
          <a:p>
            <a:r>
              <a:rPr lang="en-US" dirty="0" smtClean="0"/>
              <a:t>      Opposite Side of =</a:t>
            </a:r>
          </a:p>
          <a:p>
            <a:r>
              <a:rPr lang="en-US" dirty="0" smtClean="0"/>
              <a:t>      </a:t>
            </a:r>
            <a:r>
              <a:rPr lang="en-US" dirty="0" smtClean="0">
                <a:solidFill>
                  <a:srgbClr val="0000FF"/>
                </a:solidFill>
              </a:rPr>
              <a:t>Addition Property</a:t>
            </a:r>
          </a:p>
          <a:p>
            <a:pPr marL="514350" indent="-514350">
              <a:buAutoNum type="arabicPeriod" startAt="5"/>
            </a:pPr>
            <a:r>
              <a:rPr lang="en-US" dirty="0" smtClean="0"/>
              <a:t>Solve for Variable</a:t>
            </a:r>
          </a:p>
          <a:p>
            <a:r>
              <a:rPr lang="en-US" dirty="0" smtClean="0"/>
              <a:t>      </a:t>
            </a:r>
            <a:r>
              <a:rPr lang="en-US" dirty="0" smtClean="0">
                <a:solidFill>
                  <a:srgbClr val="0000FF"/>
                </a:solidFill>
              </a:rPr>
              <a:t>Multiplication Property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28267" y="1998092"/>
                <a:ext cx="21827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10−2</m:t>
                      </m:r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267" y="1998092"/>
                <a:ext cx="2182777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060732" y="2519954"/>
            <a:ext cx="536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X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803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1065203" y="1998092"/>
            <a:ext cx="609600" cy="523220"/>
          </a:xfrm>
          <a:prstGeom prst="rect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783643" y="2034856"/>
            <a:ext cx="609600" cy="523220"/>
          </a:xfrm>
          <a:prstGeom prst="rect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33671" y="1998092"/>
                <a:ext cx="21827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10−2</m:t>
                      </m:r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671" y="1998092"/>
                <a:ext cx="2182777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81172" y="1219200"/>
            <a:ext cx="79816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Steps for Solving a Linear Equation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5400" y="1841882"/>
            <a:ext cx="381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Clear Fractions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Get Rid of ( )</a:t>
            </a:r>
          </a:p>
          <a:p>
            <a:pPr marL="514350" indent="-514350">
              <a:buAutoNum type="arabicPeriod"/>
            </a:pPr>
            <a:r>
              <a:rPr lang="en-US" dirty="0" smtClean="0"/>
              <a:t>Combine Like Terms:</a:t>
            </a:r>
          </a:p>
          <a:p>
            <a:r>
              <a:rPr lang="en-US" dirty="0" smtClean="0"/>
              <a:t>      Same Side of =</a:t>
            </a:r>
          </a:p>
          <a:p>
            <a:pPr marL="514350" indent="-514350">
              <a:buAutoNum type="arabicPeriod" startAt="4"/>
            </a:pPr>
            <a:r>
              <a:rPr lang="en-US" b="1" dirty="0" smtClean="0"/>
              <a:t>Combine Like Terms:</a:t>
            </a:r>
          </a:p>
          <a:p>
            <a:r>
              <a:rPr lang="en-US" b="1" dirty="0" smtClean="0"/>
              <a:t>      Opposite Side of =</a:t>
            </a:r>
          </a:p>
          <a:p>
            <a:r>
              <a:rPr lang="en-US" b="1" dirty="0" smtClean="0"/>
              <a:t>      </a:t>
            </a:r>
            <a:r>
              <a:rPr lang="en-US" b="1" dirty="0" smtClean="0">
                <a:solidFill>
                  <a:srgbClr val="0000FF"/>
                </a:solidFill>
              </a:rPr>
              <a:t>Addition Property</a:t>
            </a:r>
          </a:p>
          <a:p>
            <a:pPr marL="514350" indent="-514350">
              <a:buAutoNum type="arabicPeriod" startAt="5"/>
            </a:pPr>
            <a:r>
              <a:rPr lang="en-US" dirty="0" smtClean="0"/>
              <a:t>Solve for Variable</a:t>
            </a:r>
          </a:p>
          <a:p>
            <a:r>
              <a:rPr lang="en-US" dirty="0" smtClean="0"/>
              <a:t>      </a:t>
            </a:r>
            <a:r>
              <a:rPr lang="en-US" dirty="0" smtClean="0">
                <a:solidFill>
                  <a:srgbClr val="0000FF"/>
                </a:solidFill>
              </a:rPr>
              <a:t>Multiplication Property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60732" y="2519954"/>
            <a:ext cx="536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X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03540" y="3975341"/>
            <a:ext cx="118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 </a:t>
            </a:r>
            <a:r>
              <a:rPr lang="en-US" sz="2800" dirty="0" smtClean="0">
                <a:solidFill>
                  <a:srgbClr val="FF0000"/>
                </a:solidFill>
              </a:rPr>
              <a:t>↔ -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9605" y="2796575"/>
                <a:ext cx="38964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10−2</m:t>
                      </m:r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𝟏𝟎</m:t>
                      </m:r>
                      <m:r>
                        <a:rPr lang="en-US" sz="2800" b="0" i="1" smtClean="0">
                          <a:latin typeface="Cambria Math"/>
                        </a:rPr>
                        <m:t>=4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𝟏𝟎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05" y="2796575"/>
                <a:ext cx="3896451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659037" y="3543312"/>
                <a:ext cx="18934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−2</m:t>
                      </m:r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=−6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037" y="3543312"/>
                <a:ext cx="1893403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 bwMode="auto">
          <a:xfrm flipH="1">
            <a:off x="368337" y="2904210"/>
            <a:ext cx="425669" cy="30795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1986453" y="2904210"/>
            <a:ext cx="425669" cy="30795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7403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1" y="1752600"/>
            <a:ext cx="83716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Value of a variable </a:t>
            </a:r>
            <a:r>
              <a:rPr lang="en-US" sz="2800" dirty="0" smtClean="0"/>
              <a:t>– a number that replaces a variable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67515" y="2842518"/>
                <a:ext cx="59445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𝐿𝑒𝑡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=3 </m:t>
                      </m:r>
                      <m:r>
                        <a:rPr lang="en-US" sz="2800" b="0" i="1" smtClean="0">
                          <a:latin typeface="Cambria Math"/>
                        </a:rPr>
                        <m:t>𝑚𝑒𝑎𝑛𝑠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𝑡h𝑒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𝑣𝑎𝑙𝑢𝑒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𝑜𝑓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𝑖𝑠</m:t>
                      </m:r>
                      <m:r>
                        <a:rPr lang="en-US" sz="2800" b="0" i="1" smtClean="0">
                          <a:latin typeface="Cambria Math"/>
                        </a:rPr>
                        <m:t> 3.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515" y="2842518"/>
                <a:ext cx="5944511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49985" y="3377625"/>
                <a:ext cx="59445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𝐿𝑒𝑡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=7 </m:t>
                      </m:r>
                      <m:r>
                        <a:rPr lang="en-US" sz="2800" b="0" i="1" smtClean="0">
                          <a:latin typeface="Cambria Math"/>
                        </a:rPr>
                        <m:t>𝑚𝑒𝑎𝑛𝑠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𝑡h𝑒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𝑣𝑎𝑙𝑢𝑒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𝑜𝑓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𝑖𝑠</m:t>
                      </m:r>
                      <m:r>
                        <a:rPr lang="en-US" sz="2800" b="0" i="1" smtClean="0">
                          <a:latin typeface="Cambria Math"/>
                        </a:rPr>
                        <m:t> 7.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985" y="3377625"/>
                <a:ext cx="5944511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936246" y="1106269"/>
            <a:ext cx="52715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Introduction to Algebra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577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674803" y="4269762"/>
                <a:ext cx="1893403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−2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−6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803" y="4269762"/>
                <a:ext cx="1893403" cy="8989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 bwMode="auto">
          <a:xfrm>
            <a:off x="1065203" y="1998092"/>
            <a:ext cx="609600" cy="523220"/>
          </a:xfrm>
          <a:prstGeom prst="rect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783643" y="2034856"/>
            <a:ext cx="609600" cy="523220"/>
          </a:xfrm>
          <a:prstGeom prst="rect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33671" y="1998092"/>
                <a:ext cx="21827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10−2</m:t>
                      </m:r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671" y="1998092"/>
                <a:ext cx="2182777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81172" y="1219200"/>
            <a:ext cx="79816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Steps for Solving a Linear Equation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5400" y="1841882"/>
            <a:ext cx="403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Clear Fractions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Get Rid of ( )</a:t>
            </a:r>
          </a:p>
          <a:p>
            <a:pPr marL="514350" indent="-514350">
              <a:buAutoNum type="arabicPeriod"/>
            </a:pPr>
            <a:r>
              <a:rPr lang="en-US" dirty="0" smtClean="0"/>
              <a:t>Combine Like Terms:</a:t>
            </a:r>
          </a:p>
          <a:p>
            <a:r>
              <a:rPr lang="en-US" dirty="0" smtClean="0"/>
              <a:t>      Same Side of =</a:t>
            </a:r>
          </a:p>
          <a:p>
            <a:pPr marL="514350" indent="-514350">
              <a:buAutoNum type="arabicPeriod" startAt="4"/>
            </a:pPr>
            <a:r>
              <a:rPr lang="en-US" dirty="0" smtClean="0"/>
              <a:t>Combine Like Terms:</a:t>
            </a:r>
          </a:p>
          <a:p>
            <a:r>
              <a:rPr lang="en-US" dirty="0" smtClean="0"/>
              <a:t>      Opposite Side of =</a:t>
            </a:r>
          </a:p>
          <a:p>
            <a:r>
              <a:rPr lang="en-US" b="1" dirty="0" smtClean="0"/>
              <a:t>      </a:t>
            </a:r>
            <a:r>
              <a:rPr lang="en-US" dirty="0" smtClean="0">
                <a:solidFill>
                  <a:srgbClr val="0000FF"/>
                </a:solidFill>
              </a:rPr>
              <a:t>Addition Property</a:t>
            </a:r>
          </a:p>
          <a:p>
            <a:pPr marL="514350" indent="-514350">
              <a:buAutoNum type="arabicPeriod" startAt="5"/>
            </a:pPr>
            <a:r>
              <a:rPr lang="en-US" b="1" dirty="0" smtClean="0"/>
              <a:t>Solve for Variable</a:t>
            </a:r>
          </a:p>
          <a:p>
            <a:r>
              <a:rPr lang="en-US" b="1" dirty="0" smtClean="0"/>
              <a:t>      </a:t>
            </a:r>
            <a:r>
              <a:rPr lang="en-US" b="1" dirty="0" smtClean="0">
                <a:solidFill>
                  <a:srgbClr val="0000FF"/>
                </a:solidFill>
              </a:rPr>
              <a:t>Multiplication Property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60732" y="2519954"/>
            <a:ext cx="536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X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03540" y="3975341"/>
            <a:ext cx="118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 </a:t>
            </a:r>
            <a:r>
              <a:rPr lang="en-US" sz="2800" dirty="0" smtClean="0">
                <a:solidFill>
                  <a:srgbClr val="FF0000"/>
                </a:solidFill>
              </a:rPr>
              <a:t>↔ -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9605" y="2796575"/>
                <a:ext cx="38964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10−2</m:t>
                      </m:r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𝟏𝟎</m:t>
                      </m:r>
                      <m:r>
                        <a:rPr lang="en-US" sz="2800" b="0" i="1" smtClean="0">
                          <a:latin typeface="Cambria Math"/>
                        </a:rPr>
                        <m:t>=4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𝟏𝟎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05" y="2796575"/>
                <a:ext cx="3896451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659037" y="3543312"/>
                <a:ext cx="18934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−2</m:t>
                      </m:r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=−6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037" y="3543312"/>
                <a:ext cx="1893403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 bwMode="auto">
          <a:xfrm flipH="1">
            <a:off x="368337" y="2904210"/>
            <a:ext cx="425669" cy="30795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1986453" y="2904210"/>
            <a:ext cx="425669" cy="30795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4630056" y="4705768"/>
            <a:ext cx="1542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 </a:t>
            </a:r>
            <a:r>
              <a:rPr lang="en-US" sz="2800" dirty="0" smtClean="0">
                <a:solidFill>
                  <a:srgbClr val="FF0000"/>
                </a:solidFill>
              </a:rPr>
              <a:t>↔</a:t>
            </a:r>
            <a:r>
              <a:rPr lang="en-US" dirty="0" smtClean="0">
                <a:solidFill>
                  <a:srgbClr val="FF0000"/>
                </a:solidFill>
              </a:rPr>
              <a:t>÷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961246" y="4320529"/>
            <a:ext cx="526051" cy="848197"/>
            <a:chOff x="1961246" y="4320529"/>
            <a:chExt cx="526051" cy="848197"/>
          </a:xfrm>
        </p:grpSpPr>
        <p:cxnSp>
          <p:nvCxnSpPr>
            <p:cNvPr id="18" name="Straight Connector 17"/>
            <p:cNvCxnSpPr/>
            <p:nvPr/>
          </p:nvCxnSpPr>
          <p:spPr bwMode="auto">
            <a:xfrm flipH="1">
              <a:off x="2165543" y="4850119"/>
              <a:ext cx="321754" cy="30250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2058863" y="4866222"/>
              <a:ext cx="0" cy="30250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flipH="1">
              <a:off x="2038410" y="4320529"/>
              <a:ext cx="321754" cy="30250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961246" y="4358739"/>
              <a:ext cx="0" cy="30250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139419" y="5478541"/>
                <a:ext cx="11592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419" y="5478541"/>
                <a:ext cx="1159228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 bwMode="auto">
          <a:xfrm>
            <a:off x="2177830" y="5504908"/>
            <a:ext cx="1151726" cy="52322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916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/>
      <p:bldP spid="24" grpId="0"/>
      <p:bldP spid="2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1172" y="1219200"/>
            <a:ext cx="79816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Steps for Solving a Linear Equation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5400" y="1841882"/>
            <a:ext cx="381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Clear Fractions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Get Rid of ( )</a:t>
            </a:r>
          </a:p>
          <a:p>
            <a:pPr marL="514350" indent="-514350">
              <a:buAutoNum type="arabicPeriod"/>
            </a:pPr>
            <a:r>
              <a:rPr lang="en-US" dirty="0" smtClean="0"/>
              <a:t>Combine Like Terms:</a:t>
            </a:r>
          </a:p>
          <a:p>
            <a:r>
              <a:rPr lang="en-US" dirty="0" smtClean="0"/>
              <a:t>      Same Side of =</a:t>
            </a:r>
          </a:p>
          <a:p>
            <a:pPr marL="514350" indent="-514350">
              <a:buAutoNum type="arabicPeriod" startAt="4"/>
            </a:pPr>
            <a:r>
              <a:rPr lang="en-US" dirty="0" smtClean="0"/>
              <a:t>Combine Like Terms:</a:t>
            </a:r>
          </a:p>
          <a:p>
            <a:r>
              <a:rPr lang="en-US" dirty="0" smtClean="0"/>
              <a:t>      Opposite Side of =</a:t>
            </a:r>
          </a:p>
          <a:p>
            <a:r>
              <a:rPr lang="en-US" dirty="0" smtClean="0"/>
              <a:t>      </a:t>
            </a:r>
            <a:r>
              <a:rPr lang="en-US" dirty="0" smtClean="0">
                <a:solidFill>
                  <a:srgbClr val="0000FF"/>
                </a:solidFill>
              </a:rPr>
              <a:t>Addition Property</a:t>
            </a:r>
          </a:p>
          <a:p>
            <a:pPr marL="514350" indent="-514350">
              <a:buAutoNum type="arabicPeriod" startAt="5"/>
            </a:pPr>
            <a:r>
              <a:rPr lang="en-US" dirty="0" smtClean="0"/>
              <a:t>Solve for Variable</a:t>
            </a:r>
          </a:p>
          <a:p>
            <a:r>
              <a:rPr lang="en-US" dirty="0" smtClean="0"/>
              <a:t>      </a:t>
            </a:r>
            <a:r>
              <a:rPr lang="en-US" dirty="0" smtClean="0">
                <a:solidFill>
                  <a:srgbClr val="0000FF"/>
                </a:solidFill>
              </a:rPr>
              <a:t>Multiplication Property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60732" y="2519954"/>
            <a:ext cx="536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X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67550" y="2069061"/>
                <a:ext cx="1549270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=18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550" y="2069061"/>
                <a:ext cx="1549270" cy="90178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060731" y="3257654"/>
            <a:ext cx="536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X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829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1172" y="1219200"/>
            <a:ext cx="79816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Steps for Solving a Linear Equation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5400" y="1841882"/>
            <a:ext cx="403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Clear Fractions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Get Rid of ( )</a:t>
            </a:r>
          </a:p>
          <a:p>
            <a:pPr marL="514350" indent="-514350">
              <a:buAutoNum type="arabicPeriod"/>
            </a:pPr>
            <a:r>
              <a:rPr lang="en-US" dirty="0" smtClean="0"/>
              <a:t>Combine Like Terms:</a:t>
            </a:r>
          </a:p>
          <a:p>
            <a:r>
              <a:rPr lang="en-US" dirty="0" smtClean="0"/>
              <a:t>      Same Side of =</a:t>
            </a:r>
          </a:p>
          <a:p>
            <a:pPr marL="514350" indent="-514350">
              <a:buAutoNum type="arabicPeriod" startAt="4"/>
            </a:pPr>
            <a:r>
              <a:rPr lang="en-US" dirty="0" smtClean="0"/>
              <a:t>Combine Like Terms:</a:t>
            </a:r>
          </a:p>
          <a:p>
            <a:r>
              <a:rPr lang="en-US" dirty="0" smtClean="0"/>
              <a:t>      Opposite Side of =</a:t>
            </a:r>
          </a:p>
          <a:p>
            <a:r>
              <a:rPr lang="en-US" dirty="0" smtClean="0"/>
              <a:t>      </a:t>
            </a:r>
            <a:r>
              <a:rPr lang="en-US" dirty="0" smtClean="0">
                <a:solidFill>
                  <a:srgbClr val="0000FF"/>
                </a:solidFill>
              </a:rPr>
              <a:t>Addition Property</a:t>
            </a:r>
          </a:p>
          <a:p>
            <a:pPr marL="514350" indent="-514350">
              <a:buAutoNum type="arabicPeriod" startAt="5"/>
            </a:pPr>
            <a:r>
              <a:rPr lang="en-US" b="1" dirty="0" smtClean="0"/>
              <a:t>Solve for Variable</a:t>
            </a:r>
          </a:p>
          <a:p>
            <a:r>
              <a:rPr lang="en-US" b="1" dirty="0" smtClean="0"/>
              <a:t>      </a:t>
            </a:r>
            <a:r>
              <a:rPr lang="en-US" b="1" dirty="0" smtClean="0">
                <a:solidFill>
                  <a:srgbClr val="0000FF"/>
                </a:solidFill>
              </a:rPr>
              <a:t>Multiplication Property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60732" y="2519954"/>
            <a:ext cx="536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X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67550" y="2069061"/>
                <a:ext cx="1549270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=18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550" y="2069061"/>
                <a:ext cx="1549270" cy="90178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060731" y="3257654"/>
            <a:ext cx="536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X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30056" y="4705768"/>
            <a:ext cx="1542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 </a:t>
            </a:r>
            <a:r>
              <a:rPr lang="en-US" sz="2800" dirty="0" smtClean="0">
                <a:solidFill>
                  <a:srgbClr val="FF0000"/>
                </a:solidFill>
              </a:rPr>
              <a:t>↔</a:t>
            </a:r>
            <a:r>
              <a:rPr lang="en-US" dirty="0" smtClean="0">
                <a:solidFill>
                  <a:srgbClr val="FF0000"/>
                </a:solidFill>
              </a:rPr>
              <a:t>÷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36018" y="3108507"/>
                <a:ext cx="1625124" cy="15311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18</m:t>
                          </m:r>
                        </m:num>
                        <m:den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018" y="3108507"/>
                <a:ext cx="1625124" cy="153118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 bwMode="auto">
          <a:xfrm flipH="1">
            <a:off x="1825500" y="3889867"/>
            <a:ext cx="212833" cy="74570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1684250" y="3144164"/>
            <a:ext cx="212833" cy="74570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715839" y="4870373"/>
                <a:ext cx="13504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=27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839" y="4870373"/>
                <a:ext cx="1350498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 bwMode="auto">
          <a:xfrm>
            <a:off x="1804981" y="4870373"/>
            <a:ext cx="1261355" cy="62022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567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1172" y="1219200"/>
            <a:ext cx="79816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Steps for Solving a Linear Equation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5400" y="1841882"/>
            <a:ext cx="4038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Clear Fractions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Get Rid of ( )</a:t>
            </a:r>
          </a:p>
          <a:p>
            <a:pPr marL="514350" indent="-514350">
              <a:buAutoNum type="arabicPeriod"/>
            </a:pPr>
            <a:r>
              <a:rPr lang="en-US" dirty="0" smtClean="0"/>
              <a:t>Combine Like Terms:</a:t>
            </a:r>
          </a:p>
          <a:p>
            <a:r>
              <a:rPr lang="en-US" dirty="0" smtClean="0"/>
              <a:t>      Same Side of =</a:t>
            </a:r>
          </a:p>
          <a:p>
            <a:pPr marL="514350" indent="-514350">
              <a:buAutoNum type="arabicPeriod" startAt="4"/>
            </a:pPr>
            <a:r>
              <a:rPr lang="en-US" dirty="0" smtClean="0"/>
              <a:t>Combine Like Terms:</a:t>
            </a:r>
          </a:p>
          <a:p>
            <a:r>
              <a:rPr lang="en-US" dirty="0" smtClean="0"/>
              <a:t>      Opposite Side of =</a:t>
            </a:r>
          </a:p>
          <a:p>
            <a:r>
              <a:rPr lang="en-US" dirty="0" smtClean="0"/>
              <a:t>      </a:t>
            </a:r>
            <a:r>
              <a:rPr lang="en-US" dirty="0" smtClean="0">
                <a:solidFill>
                  <a:srgbClr val="0000FF"/>
                </a:solidFill>
              </a:rPr>
              <a:t>Addition Property</a:t>
            </a:r>
          </a:p>
          <a:p>
            <a:pPr marL="514350" indent="-514350">
              <a:buAutoNum type="arabicPeriod" startAt="5"/>
            </a:pPr>
            <a:r>
              <a:rPr lang="en-US" b="1" dirty="0" smtClean="0"/>
              <a:t>Solve for Variable</a:t>
            </a:r>
          </a:p>
          <a:p>
            <a:r>
              <a:rPr lang="en-US" b="1" dirty="0" smtClean="0"/>
              <a:t>      </a:t>
            </a:r>
            <a:r>
              <a:rPr lang="en-US" b="1" dirty="0" smtClean="0">
                <a:solidFill>
                  <a:srgbClr val="0000FF"/>
                </a:solidFill>
              </a:rPr>
              <a:t>Multiplication Property</a:t>
            </a:r>
          </a:p>
          <a:p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    </a:t>
            </a:r>
            <a:r>
              <a:rPr lang="en-US" b="1" dirty="0" smtClean="0">
                <a:solidFill>
                  <a:srgbClr val="FF0000"/>
                </a:solidFill>
              </a:rPr>
              <a:t>Use Reciprocal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60732" y="2519954"/>
            <a:ext cx="536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X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67550" y="2069061"/>
                <a:ext cx="1549270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=18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550" y="2069061"/>
                <a:ext cx="1549270" cy="90178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060731" y="3257654"/>
            <a:ext cx="536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X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682359" y="5165869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OR: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98634" y="3104729"/>
                <a:ext cx="2922595" cy="1060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=18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634" y="3104729"/>
                <a:ext cx="2922595" cy="10604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 bwMode="auto">
          <a:xfrm flipH="1">
            <a:off x="1851510" y="3734708"/>
            <a:ext cx="124147" cy="30425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H="1">
            <a:off x="1292671" y="3198887"/>
            <a:ext cx="106416" cy="35115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78903" y="4523521"/>
                <a:ext cx="13504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=27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903" y="4523521"/>
                <a:ext cx="1350498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 bwMode="auto">
          <a:xfrm>
            <a:off x="1868045" y="4523521"/>
            <a:ext cx="1261355" cy="62022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292672" y="3711257"/>
            <a:ext cx="152012" cy="32770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1775504" y="3210612"/>
            <a:ext cx="152012" cy="32770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44612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1172" y="1219200"/>
            <a:ext cx="79816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Steps for Solving a Linear Equation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5400" y="1841882"/>
            <a:ext cx="381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Clear Fractions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Get Rid of ( )</a:t>
            </a:r>
          </a:p>
          <a:p>
            <a:pPr marL="514350" indent="-514350">
              <a:buAutoNum type="arabicPeriod"/>
            </a:pPr>
            <a:r>
              <a:rPr lang="en-US" dirty="0" smtClean="0"/>
              <a:t>Combine Like Terms:</a:t>
            </a:r>
          </a:p>
          <a:p>
            <a:r>
              <a:rPr lang="en-US" dirty="0" smtClean="0"/>
              <a:t>      Same Side of =</a:t>
            </a:r>
          </a:p>
          <a:p>
            <a:pPr marL="514350" indent="-514350">
              <a:buAutoNum type="arabicPeriod" startAt="4"/>
            </a:pPr>
            <a:r>
              <a:rPr lang="en-US" dirty="0" smtClean="0"/>
              <a:t>Combine Like Terms:</a:t>
            </a:r>
          </a:p>
          <a:p>
            <a:r>
              <a:rPr lang="en-US" dirty="0" smtClean="0"/>
              <a:t>      Opposite Side of =</a:t>
            </a:r>
          </a:p>
          <a:p>
            <a:r>
              <a:rPr lang="en-US" dirty="0" smtClean="0"/>
              <a:t>      </a:t>
            </a:r>
            <a:r>
              <a:rPr lang="en-US" dirty="0" smtClean="0">
                <a:solidFill>
                  <a:srgbClr val="0000FF"/>
                </a:solidFill>
              </a:rPr>
              <a:t>Addition Property</a:t>
            </a:r>
          </a:p>
          <a:p>
            <a:pPr marL="514350" indent="-514350">
              <a:buAutoNum type="arabicPeriod" startAt="5"/>
            </a:pPr>
            <a:r>
              <a:rPr lang="en-US" dirty="0" smtClean="0"/>
              <a:t>Solve for Variable</a:t>
            </a:r>
          </a:p>
          <a:p>
            <a:r>
              <a:rPr lang="en-US" dirty="0" smtClean="0"/>
              <a:t>      </a:t>
            </a:r>
            <a:r>
              <a:rPr lang="en-US" dirty="0" smtClean="0">
                <a:solidFill>
                  <a:srgbClr val="0000FF"/>
                </a:solidFill>
              </a:rPr>
              <a:t>Multiplication Property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60732" y="2519954"/>
            <a:ext cx="536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X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88621" y="2004617"/>
                <a:ext cx="23773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latin typeface="Cambria Math"/>
                        </a:rPr>
                        <m:t>4−2</m:t>
                      </m:r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latin typeface="Cambria Math"/>
                        </a:rPr>
                        <m:t>=6</m:t>
                      </m:r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621" y="2004617"/>
                <a:ext cx="2377317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520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2783643" y="2034856"/>
            <a:ext cx="609600" cy="523220"/>
          </a:xfrm>
          <a:prstGeom prst="rect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970687" y="2034856"/>
            <a:ext cx="464093" cy="523220"/>
          </a:xfrm>
          <a:prstGeom prst="rect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1172" y="1219200"/>
            <a:ext cx="79816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Steps for Solving a Linear Equation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5400" y="1841882"/>
            <a:ext cx="381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Clear Fractions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Get Rid of ( )</a:t>
            </a:r>
          </a:p>
          <a:p>
            <a:pPr marL="514350" indent="-514350">
              <a:buAutoNum type="arabicPeriod"/>
            </a:pPr>
            <a:r>
              <a:rPr lang="en-US" dirty="0" smtClean="0"/>
              <a:t>Combine Like Terms:</a:t>
            </a:r>
          </a:p>
          <a:p>
            <a:r>
              <a:rPr lang="en-US" dirty="0" smtClean="0"/>
              <a:t>      Same Side of =</a:t>
            </a:r>
          </a:p>
          <a:p>
            <a:pPr marL="514350" indent="-514350">
              <a:buAutoNum type="arabicPeriod" startAt="4"/>
            </a:pPr>
            <a:r>
              <a:rPr lang="en-US" b="1" dirty="0" smtClean="0"/>
              <a:t>Combine Like Terms:</a:t>
            </a:r>
          </a:p>
          <a:p>
            <a:r>
              <a:rPr lang="en-US" b="1" dirty="0" smtClean="0"/>
              <a:t>      Opposite Side of =</a:t>
            </a:r>
          </a:p>
          <a:p>
            <a:r>
              <a:rPr lang="en-US" b="1" dirty="0" smtClean="0"/>
              <a:t>      </a:t>
            </a:r>
            <a:r>
              <a:rPr lang="en-US" b="1" dirty="0" smtClean="0">
                <a:solidFill>
                  <a:srgbClr val="0000FF"/>
                </a:solidFill>
              </a:rPr>
              <a:t>Addition Property</a:t>
            </a:r>
          </a:p>
          <a:p>
            <a:pPr marL="514350" indent="-514350">
              <a:buAutoNum type="arabicPeriod" startAt="5"/>
            </a:pPr>
            <a:r>
              <a:rPr lang="en-US" dirty="0" smtClean="0"/>
              <a:t>Solve for Variable</a:t>
            </a:r>
          </a:p>
          <a:p>
            <a:r>
              <a:rPr lang="en-US" dirty="0" smtClean="0"/>
              <a:t>      </a:t>
            </a:r>
            <a:r>
              <a:rPr lang="en-US" dirty="0" smtClean="0">
                <a:solidFill>
                  <a:srgbClr val="0000FF"/>
                </a:solidFill>
              </a:rPr>
              <a:t>Multiplication Property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60732" y="2519954"/>
            <a:ext cx="536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X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88621" y="2004617"/>
                <a:ext cx="23773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latin typeface="Cambria Math"/>
                        </a:rPr>
                        <m:t>4−2</m:t>
                      </m:r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latin typeface="Cambria Math"/>
                        </a:rPr>
                        <m:t>=6</m:t>
                      </m:r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621" y="2004617"/>
                <a:ext cx="2377317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603540" y="3975341"/>
            <a:ext cx="118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 </a:t>
            </a:r>
            <a:r>
              <a:rPr lang="en-US" sz="2800" dirty="0" smtClean="0">
                <a:solidFill>
                  <a:srgbClr val="FF0000"/>
                </a:solidFill>
              </a:rPr>
              <a:t>↔ -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60765" y="2763109"/>
                <a:ext cx="40974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latin typeface="Cambria Math"/>
                        </a:rPr>
                        <m:t>4−2</m:t>
                      </m:r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𝒃</m:t>
                      </m:r>
                      <m:r>
                        <a:rPr lang="en-US" sz="2800" b="0" i="1" smtClean="0">
                          <a:latin typeface="Cambria Math"/>
                        </a:rPr>
                        <m:t>=6</m:t>
                      </m:r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65" y="2763109"/>
                <a:ext cx="4097404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 bwMode="auto">
          <a:xfrm flipH="1">
            <a:off x="1986453" y="2904210"/>
            <a:ext cx="425669" cy="30795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1103584" y="2870744"/>
            <a:ext cx="425669" cy="30795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859547" y="3534276"/>
                <a:ext cx="15494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latin typeface="Cambria Math"/>
                        </a:rPr>
                        <m:t>4=8</m:t>
                      </m:r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547" y="3534276"/>
                <a:ext cx="1549462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47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2783643" y="2034856"/>
            <a:ext cx="609600" cy="523220"/>
          </a:xfrm>
          <a:prstGeom prst="rect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970687" y="2034856"/>
            <a:ext cx="464093" cy="523220"/>
          </a:xfrm>
          <a:prstGeom prst="rect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1172" y="1219200"/>
            <a:ext cx="79816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Steps for Solving a Linear Equation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5400" y="1841882"/>
            <a:ext cx="403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Clear Fractions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Get Rid of ( )</a:t>
            </a:r>
          </a:p>
          <a:p>
            <a:pPr marL="514350" indent="-514350">
              <a:buAutoNum type="arabicPeriod"/>
            </a:pPr>
            <a:r>
              <a:rPr lang="en-US" dirty="0" smtClean="0"/>
              <a:t>Combine Like Terms:</a:t>
            </a:r>
          </a:p>
          <a:p>
            <a:r>
              <a:rPr lang="en-US" dirty="0" smtClean="0"/>
              <a:t>      Same Side of =</a:t>
            </a:r>
          </a:p>
          <a:p>
            <a:pPr marL="514350" indent="-514350">
              <a:buAutoNum type="arabicPeriod" startAt="4"/>
            </a:pPr>
            <a:r>
              <a:rPr lang="en-US" dirty="0" smtClean="0"/>
              <a:t>Combine Like Terms:</a:t>
            </a:r>
          </a:p>
          <a:p>
            <a:r>
              <a:rPr lang="en-US" dirty="0" smtClean="0"/>
              <a:t>      Opposite Side of =</a:t>
            </a:r>
          </a:p>
          <a:p>
            <a:r>
              <a:rPr lang="en-US" b="1" dirty="0" smtClean="0"/>
              <a:t>      </a:t>
            </a:r>
            <a:r>
              <a:rPr lang="en-US" b="1" dirty="0" smtClean="0">
                <a:solidFill>
                  <a:srgbClr val="0000FF"/>
                </a:solidFill>
              </a:rPr>
              <a:t>Addition Property</a:t>
            </a:r>
          </a:p>
          <a:p>
            <a:pPr marL="514350" indent="-514350">
              <a:buAutoNum type="arabicPeriod" startAt="5"/>
            </a:pPr>
            <a:r>
              <a:rPr lang="en-US" b="1" dirty="0" smtClean="0"/>
              <a:t>Solve for Variable</a:t>
            </a:r>
          </a:p>
          <a:p>
            <a:r>
              <a:rPr lang="en-US" b="1" dirty="0" smtClean="0"/>
              <a:t>      </a:t>
            </a:r>
            <a:r>
              <a:rPr lang="en-US" b="1" dirty="0" smtClean="0">
                <a:solidFill>
                  <a:srgbClr val="0000FF"/>
                </a:solidFill>
              </a:rPr>
              <a:t>Multiplication Property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60732" y="2519954"/>
            <a:ext cx="536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X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88621" y="2004617"/>
                <a:ext cx="23773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latin typeface="Cambria Math"/>
                        </a:rPr>
                        <m:t>4−2</m:t>
                      </m:r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latin typeface="Cambria Math"/>
                        </a:rPr>
                        <m:t>=6</m:t>
                      </m:r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621" y="2004617"/>
                <a:ext cx="2377317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603540" y="3975341"/>
            <a:ext cx="118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 </a:t>
            </a:r>
            <a:r>
              <a:rPr lang="en-US" sz="2800" dirty="0" smtClean="0">
                <a:solidFill>
                  <a:srgbClr val="FF0000"/>
                </a:solidFill>
              </a:rPr>
              <a:t>↔ -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60765" y="2763109"/>
                <a:ext cx="40974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latin typeface="Cambria Math"/>
                        </a:rPr>
                        <m:t>4−2</m:t>
                      </m:r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𝒃</m:t>
                      </m:r>
                      <m:r>
                        <a:rPr lang="en-US" sz="2800" b="0" i="1" smtClean="0">
                          <a:latin typeface="Cambria Math"/>
                        </a:rPr>
                        <m:t>=6</m:t>
                      </m:r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65" y="2763109"/>
                <a:ext cx="4097404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 bwMode="auto">
          <a:xfrm flipH="1">
            <a:off x="1986453" y="2904210"/>
            <a:ext cx="425669" cy="30795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1103584" y="2870744"/>
            <a:ext cx="425669" cy="30795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859547" y="3534276"/>
                <a:ext cx="15494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latin typeface="Cambria Math"/>
                        </a:rPr>
                        <m:t>4=8</m:t>
                      </m:r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547" y="3534276"/>
                <a:ext cx="1549462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630056" y="4705768"/>
            <a:ext cx="1542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 </a:t>
            </a:r>
            <a:r>
              <a:rPr lang="en-US" sz="2800" dirty="0" smtClean="0">
                <a:solidFill>
                  <a:srgbClr val="FF0000"/>
                </a:solidFill>
              </a:rPr>
              <a:t>↔</a:t>
            </a:r>
            <a:r>
              <a:rPr lang="en-US" dirty="0" smtClean="0">
                <a:solidFill>
                  <a:srgbClr val="FF0000"/>
                </a:solidFill>
              </a:rPr>
              <a:t>÷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859547" y="4349562"/>
                <a:ext cx="1549463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24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8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547" y="4349562"/>
                <a:ext cx="1549463" cy="9103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 bwMode="auto">
          <a:xfrm flipH="1">
            <a:off x="2860824" y="4433371"/>
            <a:ext cx="212833" cy="30392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H="1">
            <a:off x="2954797" y="4967378"/>
            <a:ext cx="212833" cy="30392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080267" y="5489200"/>
                <a:ext cx="11519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3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267" y="5489200"/>
                <a:ext cx="1151918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 bwMode="auto">
          <a:xfrm>
            <a:off x="1994173" y="5453715"/>
            <a:ext cx="1261355" cy="62022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484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/>
      <p:bldP spid="2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2735106" y="1975668"/>
            <a:ext cx="485368" cy="523220"/>
          </a:xfrm>
          <a:prstGeom prst="rect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863694" y="1975668"/>
            <a:ext cx="485368" cy="523220"/>
          </a:xfrm>
          <a:prstGeom prst="rect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527691" y="1961074"/>
            <a:ext cx="609600" cy="523220"/>
          </a:xfrm>
          <a:prstGeom prst="rect">
            <a:avLst/>
          </a:prstGeom>
          <a:solidFill>
            <a:srgbClr val="66FF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957911" y="1976840"/>
            <a:ext cx="609600" cy="523220"/>
          </a:xfrm>
          <a:prstGeom prst="rect">
            <a:avLst/>
          </a:prstGeom>
          <a:solidFill>
            <a:srgbClr val="66FF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24607" y="1961074"/>
                <a:ext cx="30126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6</m:t>
                      </m:r>
                      <m:r>
                        <a:rPr lang="en-US" sz="2800" b="0" i="1" smtClean="0">
                          <a:latin typeface="Cambria Math"/>
                        </a:rPr>
                        <m:t>−2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=3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+36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607" y="1961074"/>
                <a:ext cx="3012684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81172" y="1219200"/>
            <a:ext cx="79816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Steps for Solving a Linear Equation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5400" y="1841882"/>
            <a:ext cx="381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Clear Fractions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Get Rid of ( )</a:t>
            </a:r>
          </a:p>
          <a:p>
            <a:pPr marL="514350" indent="-514350">
              <a:buAutoNum type="arabicPeriod"/>
            </a:pPr>
            <a:r>
              <a:rPr lang="en-US" dirty="0" smtClean="0"/>
              <a:t>Combine Like Terms:</a:t>
            </a:r>
          </a:p>
          <a:p>
            <a:r>
              <a:rPr lang="en-US" dirty="0" smtClean="0"/>
              <a:t>      Same Side of =</a:t>
            </a:r>
          </a:p>
          <a:p>
            <a:pPr marL="514350" indent="-514350">
              <a:buAutoNum type="arabicPeriod" startAt="4"/>
            </a:pPr>
            <a:r>
              <a:rPr lang="en-US" b="1" dirty="0" smtClean="0"/>
              <a:t>Combine Like Terms:</a:t>
            </a:r>
          </a:p>
          <a:p>
            <a:r>
              <a:rPr lang="en-US" b="1" dirty="0" smtClean="0"/>
              <a:t>      Opposite Side of =</a:t>
            </a:r>
          </a:p>
          <a:p>
            <a:r>
              <a:rPr lang="en-US" b="1" dirty="0" smtClean="0"/>
              <a:t>      </a:t>
            </a:r>
            <a:r>
              <a:rPr lang="en-US" b="1" dirty="0" smtClean="0">
                <a:solidFill>
                  <a:srgbClr val="0000FF"/>
                </a:solidFill>
              </a:rPr>
              <a:t>Addition Property</a:t>
            </a:r>
          </a:p>
          <a:p>
            <a:pPr marL="514350" indent="-514350">
              <a:buAutoNum type="arabicPeriod" startAt="5"/>
            </a:pPr>
            <a:r>
              <a:rPr lang="en-US" dirty="0" smtClean="0"/>
              <a:t>Solve for Variable</a:t>
            </a:r>
          </a:p>
          <a:p>
            <a:r>
              <a:rPr lang="en-US" dirty="0" smtClean="0"/>
              <a:t>      </a:t>
            </a:r>
            <a:r>
              <a:rPr lang="en-US" dirty="0" smtClean="0">
                <a:solidFill>
                  <a:srgbClr val="0000FF"/>
                </a:solidFill>
              </a:rPr>
              <a:t>Multiplication Property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60732" y="2519954"/>
            <a:ext cx="536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X</a:t>
            </a:r>
            <a:endParaRPr lang="en-US" sz="3200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450049" y="2498888"/>
            <a:ext cx="4204139" cy="2562749"/>
            <a:chOff x="450049" y="2498888"/>
            <a:chExt cx="4204139" cy="2562749"/>
          </a:xfrm>
        </p:grpSpPr>
        <p:sp>
          <p:nvSpPr>
            <p:cNvPr id="3" name="TextBox 2"/>
            <p:cNvSpPr txBox="1"/>
            <p:nvPr/>
          </p:nvSpPr>
          <p:spPr>
            <a:xfrm>
              <a:off x="450049" y="3122645"/>
              <a:ext cx="4204139" cy="1938992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Hint:</a:t>
              </a:r>
            </a:p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Start with the variable terms;</a:t>
              </a:r>
            </a:p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Move the smaller one over with the larger one.</a:t>
              </a:r>
            </a:p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-2y &lt; 3y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cxnSp>
          <p:nvCxnSpPr>
            <p:cNvPr id="5" name="Straight Arrow Connector 4"/>
            <p:cNvCxnSpPr>
              <a:stCxn id="3" idx="0"/>
              <a:endCxn id="8" idx="2"/>
            </p:cNvCxnSpPr>
            <p:nvPr/>
          </p:nvCxnSpPr>
          <p:spPr bwMode="auto">
            <a:xfrm flipH="1" flipV="1">
              <a:off x="2106378" y="2498888"/>
              <a:ext cx="445741" cy="62375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>
              <a:stCxn id="3" idx="0"/>
              <a:endCxn id="14" idx="2"/>
            </p:cNvCxnSpPr>
            <p:nvPr/>
          </p:nvCxnSpPr>
          <p:spPr bwMode="auto">
            <a:xfrm flipV="1">
              <a:off x="2552119" y="2498888"/>
              <a:ext cx="425671" cy="62375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8" name="Arc 17"/>
          <p:cNvSpPr/>
          <p:nvPr/>
        </p:nvSpPr>
        <p:spPr bwMode="auto">
          <a:xfrm rot="5400000">
            <a:off x="2191000" y="4527808"/>
            <a:ext cx="813067" cy="858140"/>
          </a:xfrm>
          <a:prstGeom prst="arc">
            <a:avLst>
              <a:gd name="adj1" fmla="val 17235563"/>
              <a:gd name="adj2" fmla="val 432584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421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  <p:bldP spid="11" grpId="0" animBg="1"/>
      <p:bldP spid="13" grpId="0" animBg="1"/>
      <p:bldP spid="1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2735106" y="1975668"/>
            <a:ext cx="485368" cy="523220"/>
          </a:xfrm>
          <a:prstGeom prst="rect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863694" y="1975668"/>
            <a:ext cx="485368" cy="523220"/>
          </a:xfrm>
          <a:prstGeom prst="rect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1172" y="1219200"/>
            <a:ext cx="79816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Steps for Solving a Linear Equation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5400" y="1841882"/>
            <a:ext cx="381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Clear Fractions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Get Rid of ( )</a:t>
            </a:r>
          </a:p>
          <a:p>
            <a:pPr marL="514350" indent="-514350">
              <a:buAutoNum type="arabicPeriod"/>
            </a:pPr>
            <a:r>
              <a:rPr lang="en-US" dirty="0" smtClean="0"/>
              <a:t>Combine Like Terms:</a:t>
            </a:r>
          </a:p>
          <a:p>
            <a:r>
              <a:rPr lang="en-US" dirty="0" smtClean="0"/>
              <a:t>      Same Side of =</a:t>
            </a:r>
          </a:p>
          <a:p>
            <a:pPr marL="514350" indent="-514350">
              <a:buAutoNum type="arabicPeriod" startAt="4"/>
            </a:pPr>
            <a:r>
              <a:rPr lang="en-US" b="1" dirty="0" smtClean="0"/>
              <a:t>Combine Like Terms:</a:t>
            </a:r>
          </a:p>
          <a:p>
            <a:r>
              <a:rPr lang="en-US" b="1" dirty="0" smtClean="0"/>
              <a:t>      Opposite Side of =</a:t>
            </a:r>
          </a:p>
          <a:p>
            <a:r>
              <a:rPr lang="en-US" b="1" dirty="0" smtClean="0"/>
              <a:t>      </a:t>
            </a:r>
            <a:r>
              <a:rPr lang="en-US" b="1" dirty="0" smtClean="0">
                <a:solidFill>
                  <a:srgbClr val="0000FF"/>
                </a:solidFill>
              </a:rPr>
              <a:t>Addition Property</a:t>
            </a:r>
          </a:p>
          <a:p>
            <a:pPr marL="514350" indent="-514350">
              <a:buAutoNum type="arabicPeriod" startAt="5"/>
            </a:pPr>
            <a:r>
              <a:rPr lang="en-US" dirty="0" smtClean="0"/>
              <a:t>Solve for Variable</a:t>
            </a:r>
          </a:p>
          <a:p>
            <a:r>
              <a:rPr lang="en-US" dirty="0" smtClean="0"/>
              <a:t>      </a:t>
            </a:r>
            <a:r>
              <a:rPr lang="en-US" dirty="0" smtClean="0">
                <a:solidFill>
                  <a:srgbClr val="0000FF"/>
                </a:solidFill>
              </a:rPr>
              <a:t>Multiplication Property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60732" y="2519954"/>
            <a:ext cx="536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X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04775" y="2581509"/>
                <a:ext cx="47263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6</m:t>
                      </m:r>
                      <m:r>
                        <a:rPr lang="en-US" sz="2800" b="0" i="1" smtClean="0">
                          <a:latin typeface="Cambria Math"/>
                        </a:rPr>
                        <m:t>−2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800" b="0" i="1" smtClean="0">
                          <a:latin typeface="Cambria Math"/>
                        </a:rPr>
                        <m:t>=3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+36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75" y="2581509"/>
                <a:ext cx="4726357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 bwMode="auto">
          <a:xfrm flipH="1">
            <a:off x="1103583" y="2716769"/>
            <a:ext cx="425669" cy="30795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H="1">
            <a:off x="1863694" y="2716769"/>
            <a:ext cx="425669" cy="30795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970498" y="3288432"/>
                <a:ext cx="21801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6</m:t>
                      </m:r>
                      <m:r>
                        <a:rPr lang="en-US" sz="2800" b="0" i="1" smtClean="0">
                          <a:latin typeface="Cambria Math"/>
                        </a:rPr>
                        <m:t>=5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+36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498" y="3288432"/>
                <a:ext cx="2180148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4603540" y="3975341"/>
            <a:ext cx="118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 </a:t>
            </a:r>
            <a:r>
              <a:rPr lang="en-US" sz="2800" dirty="0" smtClean="0">
                <a:solidFill>
                  <a:srgbClr val="FF0000"/>
                </a:solidFill>
              </a:rPr>
              <a:t>↔ -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24607" y="1961074"/>
                <a:ext cx="30126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6</m:t>
                      </m:r>
                      <m:r>
                        <a:rPr lang="en-US" sz="2800" b="0" i="1" smtClean="0">
                          <a:latin typeface="Cambria Math"/>
                        </a:rPr>
                        <m:t>−2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=3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+36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607" y="1961074"/>
                <a:ext cx="3012684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120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1970497" y="3288432"/>
            <a:ext cx="390177" cy="523220"/>
          </a:xfrm>
          <a:prstGeom prst="rect">
            <a:avLst/>
          </a:prstGeom>
          <a:solidFill>
            <a:srgbClr val="66FF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520238" y="3288432"/>
            <a:ext cx="609600" cy="523220"/>
          </a:xfrm>
          <a:prstGeom prst="rect">
            <a:avLst/>
          </a:prstGeom>
          <a:solidFill>
            <a:srgbClr val="66FF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735106" y="1975668"/>
            <a:ext cx="485368" cy="523220"/>
          </a:xfrm>
          <a:prstGeom prst="rect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863694" y="1975668"/>
            <a:ext cx="485368" cy="523220"/>
          </a:xfrm>
          <a:prstGeom prst="rect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24607" y="1961074"/>
                <a:ext cx="30126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6</m:t>
                      </m:r>
                      <m:r>
                        <a:rPr lang="en-US" sz="2800" b="0" i="1" smtClean="0">
                          <a:latin typeface="Cambria Math"/>
                        </a:rPr>
                        <m:t>−2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=3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+36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607" y="1961074"/>
                <a:ext cx="3012684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81172" y="1219200"/>
            <a:ext cx="79816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Steps for Solving a Linear Equation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5400" y="1841882"/>
            <a:ext cx="381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Clear Fractions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Get Rid of ( )</a:t>
            </a:r>
          </a:p>
          <a:p>
            <a:pPr marL="514350" indent="-514350">
              <a:buAutoNum type="arabicPeriod"/>
            </a:pPr>
            <a:r>
              <a:rPr lang="en-US" dirty="0" smtClean="0"/>
              <a:t>Combine Like Terms:</a:t>
            </a:r>
          </a:p>
          <a:p>
            <a:r>
              <a:rPr lang="en-US" dirty="0" smtClean="0"/>
              <a:t>      Same Side of =</a:t>
            </a:r>
          </a:p>
          <a:p>
            <a:pPr marL="514350" indent="-514350">
              <a:buAutoNum type="arabicPeriod" startAt="4"/>
            </a:pPr>
            <a:r>
              <a:rPr lang="en-US" b="1" dirty="0" smtClean="0"/>
              <a:t>Combine Like Terms:</a:t>
            </a:r>
          </a:p>
          <a:p>
            <a:r>
              <a:rPr lang="en-US" b="1" dirty="0" smtClean="0"/>
              <a:t>      Opposite Side of =</a:t>
            </a:r>
          </a:p>
          <a:p>
            <a:r>
              <a:rPr lang="en-US" b="1" dirty="0" smtClean="0"/>
              <a:t>      </a:t>
            </a:r>
            <a:r>
              <a:rPr lang="en-US" b="1" dirty="0" smtClean="0">
                <a:solidFill>
                  <a:srgbClr val="0000FF"/>
                </a:solidFill>
              </a:rPr>
              <a:t>Addition Property</a:t>
            </a:r>
          </a:p>
          <a:p>
            <a:pPr marL="514350" indent="-514350">
              <a:buAutoNum type="arabicPeriod" startAt="5"/>
            </a:pPr>
            <a:r>
              <a:rPr lang="en-US" dirty="0" smtClean="0"/>
              <a:t>Solve for Variable</a:t>
            </a:r>
          </a:p>
          <a:p>
            <a:r>
              <a:rPr lang="en-US" dirty="0" smtClean="0"/>
              <a:t>      </a:t>
            </a:r>
            <a:r>
              <a:rPr lang="en-US" dirty="0" smtClean="0">
                <a:solidFill>
                  <a:srgbClr val="0000FF"/>
                </a:solidFill>
              </a:rPr>
              <a:t>Multiplication Property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60732" y="2519954"/>
            <a:ext cx="536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X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04775" y="2581509"/>
                <a:ext cx="47263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6</m:t>
                      </m:r>
                      <m:r>
                        <a:rPr lang="en-US" sz="2800" b="0" i="1" smtClean="0">
                          <a:latin typeface="Cambria Math"/>
                        </a:rPr>
                        <m:t>−2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800" b="0" i="1" smtClean="0">
                          <a:latin typeface="Cambria Math"/>
                        </a:rPr>
                        <m:t>=3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+36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75" y="2581509"/>
                <a:ext cx="4726357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 bwMode="auto">
          <a:xfrm flipH="1">
            <a:off x="1103583" y="2716769"/>
            <a:ext cx="425669" cy="30795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H="1">
            <a:off x="1863694" y="2716769"/>
            <a:ext cx="425669" cy="30795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167106" y="3975341"/>
                <a:ext cx="38938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6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𝟑𝟔</m:t>
                      </m:r>
                      <m:r>
                        <a:rPr lang="en-US" sz="2800" b="0" i="1" smtClean="0">
                          <a:latin typeface="Cambria Math"/>
                        </a:rPr>
                        <m:t>=5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+36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𝟑𝟔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106" y="3975341"/>
                <a:ext cx="3893823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 bwMode="auto">
          <a:xfrm flipH="1">
            <a:off x="3619656" y="4082976"/>
            <a:ext cx="425669" cy="30795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4359173" y="4104820"/>
            <a:ext cx="425669" cy="30795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529252" y="4671918"/>
                <a:ext cx="18218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−30=5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252" y="4671918"/>
                <a:ext cx="1821844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970498" y="3288432"/>
                <a:ext cx="21801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6</m:t>
                      </m:r>
                      <m:r>
                        <a:rPr lang="en-US" sz="2800" b="0" i="1" smtClean="0">
                          <a:latin typeface="Cambria Math"/>
                        </a:rPr>
                        <m:t>=5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+36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498" y="3288432"/>
                <a:ext cx="2180148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71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025983"/>
            <a:ext cx="822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Term</a:t>
            </a:r>
            <a:r>
              <a:rPr lang="en-US" sz="2800" dirty="0" smtClean="0"/>
              <a:t> </a:t>
            </a:r>
          </a:p>
          <a:p>
            <a:pPr marL="1254125" indent="-1254125"/>
            <a:r>
              <a:rPr lang="en-US" sz="2800" dirty="0"/>
              <a:t>	</a:t>
            </a:r>
            <a:r>
              <a:rPr lang="en-US" sz="2800" dirty="0" smtClean="0"/>
              <a:t>– product or quotient of constants and/or        variables</a:t>
            </a:r>
            <a:endParaRPr lang="en-US" sz="2800" dirty="0"/>
          </a:p>
          <a:p>
            <a:pPr marL="1254125" indent="-1254125"/>
            <a:r>
              <a:rPr lang="en-US" sz="2800" dirty="0" smtClean="0"/>
              <a:t>	</a:t>
            </a:r>
            <a:r>
              <a:rPr lang="en-US" sz="2800" dirty="0" smtClean="0">
                <a:solidFill>
                  <a:srgbClr val="000000"/>
                </a:solidFill>
              </a:rPr>
              <a:t>–</a:t>
            </a:r>
            <a:r>
              <a:rPr lang="en-US" sz="2800" dirty="0" smtClean="0"/>
              <a:t> anything separated by “+” or </a:t>
            </a:r>
            <a:r>
              <a:rPr lang="en-US" sz="2800" dirty="0" smtClean="0"/>
              <a:t>“-”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66800" y="4953000"/>
                <a:ext cx="6701257" cy="8987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5           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              3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          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             9(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−2)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953000"/>
                <a:ext cx="6701257" cy="89870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936246" y="1106269"/>
            <a:ext cx="52715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Introduction to Algebra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331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 bwMode="auto">
          <a:xfrm>
            <a:off x="1970497" y="3288432"/>
            <a:ext cx="390177" cy="523220"/>
          </a:xfrm>
          <a:prstGeom prst="rect">
            <a:avLst/>
          </a:prstGeom>
          <a:solidFill>
            <a:srgbClr val="66FF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520238" y="3288432"/>
            <a:ext cx="609600" cy="523220"/>
          </a:xfrm>
          <a:prstGeom prst="rect">
            <a:avLst/>
          </a:prstGeom>
          <a:solidFill>
            <a:srgbClr val="66FF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735106" y="1975668"/>
            <a:ext cx="485368" cy="523220"/>
          </a:xfrm>
          <a:prstGeom prst="rect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863694" y="1975668"/>
            <a:ext cx="485368" cy="523220"/>
          </a:xfrm>
          <a:prstGeom prst="rect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1172" y="1219200"/>
            <a:ext cx="79816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Steps for Solving a Linear Equation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5400" y="1841882"/>
            <a:ext cx="403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Clear Fractions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Get Rid of ( )</a:t>
            </a:r>
          </a:p>
          <a:p>
            <a:pPr marL="514350" indent="-514350">
              <a:buAutoNum type="arabicPeriod"/>
            </a:pPr>
            <a:r>
              <a:rPr lang="en-US" dirty="0" smtClean="0"/>
              <a:t>Combine Like Terms:</a:t>
            </a:r>
          </a:p>
          <a:p>
            <a:r>
              <a:rPr lang="en-US" dirty="0" smtClean="0"/>
              <a:t>      Same Side of =</a:t>
            </a:r>
          </a:p>
          <a:p>
            <a:pPr marL="514350" indent="-514350">
              <a:buAutoNum type="arabicPeriod" startAt="4"/>
            </a:pPr>
            <a:r>
              <a:rPr lang="en-US" dirty="0" smtClean="0"/>
              <a:t>Combine Like Terms:</a:t>
            </a:r>
          </a:p>
          <a:p>
            <a:r>
              <a:rPr lang="en-US" dirty="0" smtClean="0"/>
              <a:t>      Opposite Side of =</a:t>
            </a:r>
          </a:p>
          <a:p>
            <a:r>
              <a:rPr lang="en-US" dirty="0" smtClean="0"/>
              <a:t>      </a:t>
            </a:r>
            <a:r>
              <a:rPr lang="en-US" dirty="0" smtClean="0">
                <a:solidFill>
                  <a:srgbClr val="0000FF"/>
                </a:solidFill>
              </a:rPr>
              <a:t>Addition Property</a:t>
            </a:r>
          </a:p>
          <a:p>
            <a:pPr marL="514350" indent="-514350">
              <a:buAutoNum type="arabicPeriod" startAt="5"/>
            </a:pPr>
            <a:r>
              <a:rPr lang="en-US" b="1" dirty="0" smtClean="0"/>
              <a:t>Solve for Variable</a:t>
            </a:r>
          </a:p>
          <a:p>
            <a:r>
              <a:rPr lang="en-US" b="1" dirty="0" smtClean="0"/>
              <a:t>      </a:t>
            </a:r>
            <a:r>
              <a:rPr lang="en-US" b="1" dirty="0" smtClean="0">
                <a:solidFill>
                  <a:srgbClr val="0000FF"/>
                </a:solidFill>
              </a:rPr>
              <a:t>Multiplication Property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60732" y="2519954"/>
            <a:ext cx="536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X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04775" y="2581509"/>
                <a:ext cx="47263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6</m:t>
                      </m:r>
                      <m:r>
                        <a:rPr lang="en-US" sz="2800" b="0" i="1" smtClean="0">
                          <a:latin typeface="Cambria Math"/>
                        </a:rPr>
                        <m:t>−2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800" b="0" i="1" smtClean="0">
                          <a:latin typeface="Cambria Math"/>
                        </a:rPr>
                        <m:t>=3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+36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75" y="2581509"/>
                <a:ext cx="4726357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 bwMode="auto">
          <a:xfrm flipH="1">
            <a:off x="1103583" y="2716769"/>
            <a:ext cx="425669" cy="30795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H="1">
            <a:off x="1863694" y="2716769"/>
            <a:ext cx="425669" cy="30795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970498" y="3288432"/>
                <a:ext cx="21801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6</m:t>
                      </m:r>
                      <m:r>
                        <a:rPr lang="en-US" sz="2800" b="0" i="1" smtClean="0">
                          <a:latin typeface="Cambria Math"/>
                        </a:rPr>
                        <m:t>=5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+36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498" y="3288432"/>
                <a:ext cx="2180148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167106" y="3975341"/>
                <a:ext cx="38938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6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𝟑𝟔</m:t>
                      </m:r>
                      <m:r>
                        <a:rPr lang="en-US" sz="2800" b="0" i="1" smtClean="0">
                          <a:latin typeface="Cambria Math"/>
                        </a:rPr>
                        <m:t>=5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+36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𝟑𝟔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106" y="3975341"/>
                <a:ext cx="3893823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 bwMode="auto">
          <a:xfrm flipH="1">
            <a:off x="3619656" y="4082976"/>
            <a:ext cx="425669" cy="30795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4359173" y="4104820"/>
            <a:ext cx="425669" cy="30795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529252" y="4671918"/>
                <a:ext cx="18218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−30=5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252" y="4671918"/>
                <a:ext cx="1821844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4630056" y="4705768"/>
            <a:ext cx="1542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 </a:t>
            </a:r>
            <a:r>
              <a:rPr lang="en-US" sz="2800" dirty="0" smtClean="0">
                <a:solidFill>
                  <a:srgbClr val="FF0000"/>
                </a:solidFill>
              </a:rPr>
              <a:t>↔</a:t>
            </a:r>
            <a:r>
              <a:rPr lang="en-US" dirty="0" smtClean="0">
                <a:solidFill>
                  <a:srgbClr val="FF0000"/>
                </a:solidFill>
              </a:rPr>
              <a:t>÷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567511" y="5258202"/>
                <a:ext cx="1821845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−30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5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511" y="5258202"/>
                <a:ext cx="1821845" cy="91057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774915" y="5451877"/>
                <a:ext cx="14243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−6=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915" y="5451877"/>
                <a:ext cx="1424301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 bwMode="auto">
          <a:xfrm flipH="1">
            <a:off x="2922623" y="5778986"/>
            <a:ext cx="212833" cy="45528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H="1">
            <a:off x="2824075" y="5258202"/>
            <a:ext cx="212833" cy="45528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3856387" y="5453715"/>
            <a:ext cx="1261355" cy="62022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24607" y="1961074"/>
                <a:ext cx="30126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6</m:t>
                      </m:r>
                      <m:r>
                        <a:rPr lang="en-US" sz="2800" b="0" i="1" smtClean="0">
                          <a:latin typeface="Cambria Math"/>
                        </a:rPr>
                        <m:t>−2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=3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+36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607" y="1961074"/>
                <a:ext cx="3012684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769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3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1172" y="1219200"/>
            <a:ext cx="79816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Steps for Solving a Linear Equation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5400" y="1841882"/>
            <a:ext cx="381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Clear Fractions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Get Rid of ( )</a:t>
            </a:r>
          </a:p>
          <a:p>
            <a:pPr marL="514350" indent="-514350">
              <a:buAutoNum type="arabicPeriod"/>
            </a:pPr>
            <a:r>
              <a:rPr lang="en-US" dirty="0" smtClean="0"/>
              <a:t>Combine Like Terms:</a:t>
            </a:r>
          </a:p>
          <a:p>
            <a:r>
              <a:rPr lang="en-US" dirty="0" smtClean="0"/>
              <a:t>      Same Side of =</a:t>
            </a:r>
          </a:p>
          <a:p>
            <a:pPr marL="514350" indent="-514350">
              <a:buAutoNum type="arabicPeriod" startAt="4"/>
            </a:pPr>
            <a:r>
              <a:rPr lang="en-US" dirty="0" smtClean="0"/>
              <a:t>Combine Like Terms:</a:t>
            </a:r>
          </a:p>
          <a:p>
            <a:r>
              <a:rPr lang="en-US" dirty="0" smtClean="0"/>
              <a:t>      Opposite Side of =</a:t>
            </a:r>
          </a:p>
          <a:p>
            <a:r>
              <a:rPr lang="en-US" dirty="0" smtClean="0"/>
              <a:t>      </a:t>
            </a:r>
            <a:r>
              <a:rPr lang="en-US" dirty="0" smtClean="0">
                <a:solidFill>
                  <a:srgbClr val="0000FF"/>
                </a:solidFill>
              </a:rPr>
              <a:t>Addition Property</a:t>
            </a:r>
          </a:p>
          <a:p>
            <a:pPr marL="514350" indent="-514350">
              <a:buAutoNum type="arabicPeriod" startAt="5"/>
            </a:pPr>
            <a:r>
              <a:rPr lang="en-US" dirty="0" smtClean="0"/>
              <a:t>Solve for Variable</a:t>
            </a:r>
          </a:p>
          <a:p>
            <a:r>
              <a:rPr lang="en-US" dirty="0" smtClean="0"/>
              <a:t>      </a:t>
            </a:r>
            <a:r>
              <a:rPr lang="en-US" dirty="0" smtClean="0">
                <a:solidFill>
                  <a:srgbClr val="0000FF"/>
                </a:solidFill>
              </a:rPr>
              <a:t>Multiplication Property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51301" y="1897515"/>
                <a:ext cx="36457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−18=8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+10+2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301" y="1897515"/>
                <a:ext cx="3645742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508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51299" y="2365102"/>
                <a:ext cx="31068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−18=10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299" y="2365102"/>
                <a:ext cx="3106876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 bwMode="auto">
          <a:xfrm>
            <a:off x="3858175" y="1910143"/>
            <a:ext cx="489098" cy="425303"/>
          </a:xfrm>
          <a:prstGeom prst="rect">
            <a:avLst/>
          </a:prstGeom>
          <a:solidFill>
            <a:srgbClr val="CC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387011" y="1918533"/>
            <a:ext cx="489098" cy="425303"/>
          </a:xfrm>
          <a:prstGeom prst="rect">
            <a:avLst/>
          </a:prstGeom>
          <a:solidFill>
            <a:srgbClr val="CC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1172" y="1219200"/>
            <a:ext cx="79816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Steps for Solving a Linear Equation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5400" y="1841882"/>
            <a:ext cx="381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Clear Fractions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Get Rid of ( )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Combine Like Terms:</a:t>
            </a:r>
          </a:p>
          <a:p>
            <a:r>
              <a:rPr lang="en-US" b="1" dirty="0" smtClean="0"/>
              <a:t>      Same Side of =</a:t>
            </a:r>
          </a:p>
          <a:p>
            <a:pPr marL="514350" indent="-514350">
              <a:buAutoNum type="arabicPeriod" startAt="4"/>
            </a:pPr>
            <a:r>
              <a:rPr lang="en-US" dirty="0" smtClean="0"/>
              <a:t>Combine Like Terms:</a:t>
            </a:r>
          </a:p>
          <a:p>
            <a:r>
              <a:rPr lang="en-US" dirty="0" smtClean="0"/>
              <a:t>      Opposite Side of =</a:t>
            </a:r>
          </a:p>
          <a:p>
            <a:r>
              <a:rPr lang="en-US" b="1" dirty="0" smtClean="0"/>
              <a:t>      </a:t>
            </a:r>
            <a:r>
              <a:rPr lang="en-US" b="1" dirty="0" smtClean="0">
                <a:solidFill>
                  <a:srgbClr val="0000FF"/>
                </a:solidFill>
              </a:rPr>
              <a:t>Addition Property</a:t>
            </a:r>
          </a:p>
          <a:p>
            <a:pPr marL="514350" indent="-514350">
              <a:buAutoNum type="arabicPeriod" startAt="5"/>
            </a:pPr>
            <a:r>
              <a:rPr lang="en-US" dirty="0" smtClean="0"/>
              <a:t>Solve for Variable</a:t>
            </a:r>
          </a:p>
          <a:p>
            <a:r>
              <a:rPr lang="en-US" dirty="0" smtClean="0"/>
              <a:t>      </a:t>
            </a:r>
            <a:r>
              <a:rPr lang="en-US" dirty="0" smtClean="0">
                <a:solidFill>
                  <a:srgbClr val="0000FF"/>
                </a:solidFill>
              </a:rPr>
              <a:t>Multiplication Property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51301" y="1897515"/>
                <a:ext cx="36457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−18=8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+10+2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301" y="1897515"/>
                <a:ext cx="3645742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799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 animBg="1"/>
      <p:bldP spid="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2488018" y="3373323"/>
            <a:ext cx="435936" cy="425880"/>
          </a:xfrm>
          <a:prstGeom prst="rect">
            <a:avLst/>
          </a:prstGeom>
          <a:solidFill>
            <a:srgbClr val="66FF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760963" y="3354992"/>
            <a:ext cx="435936" cy="425880"/>
          </a:xfrm>
          <a:prstGeom prst="rect">
            <a:avLst/>
          </a:prstGeom>
          <a:solidFill>
            <a:srgbClr val="66FF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868263" y="2355580"/>
            <a:ext cx="588401" cy="457200"/>
          </a:xfrm>
          <a:prstGeom prst="rect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488018" y="2377957"/>
            <a:ext cx="552895" cy="457200"/>
          </a:xfrm>
          <a:prstGeom prst="rect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58175" y="1910143"/>
            <a:ext cx="489098" cy="425303"/>
          </a:xfrm>
          <a:prstGeom prst="rect">
            <a:avLst/>
          </a:prstGeom>
          <a:solidFill>
            <a:srgbClr val="CC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387011" y="1918533"/>
            <a:ext cx="489098" cy="425303"/>
          </a:xfrm>
          <a:prstGeom prst="rect">
            <a:avLst/>
          </a:prstGeom>
          <a:solidFill>
            <a:srgbClr val="CC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1172" y="1219200"/>
            <a:ext cx="79816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Steps for Solving a Linear Equation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5400" y="1841882"/>
            <a:ext cx="381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Clear Fractions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Get Rid of ( )</a:t>
            </a:r>
          </a:p>
          <a:p>
            <a:pPr marL="514350" indent="-514350">
              <a:buAutoNum type="arabicPeriod"/>
            </a:pPr>
            <a:r>
              <a:rPr lang="en-US" dirty="0" smtClean="0"/>
              <a:t>Combine Like Terms:</a:t>
            </a:r>
          </a:p>
          <a:p>
            <a:r>
              <a:rPr lang="en-US" dirty="0" smtClean="0"/>
              <a:t>      Same Side of =</a:t>
            </a:r>
          </a:p>
          <a:p>
            <a:pPr marL="514350" indent="-514350">
              <a:buAutoNum type="arabicPeriod" startAt="4"/>
            </a:pPr>
            <a:r>
              <a:rPr lang="en-US" b="1" dirty="0" smtClean="0"/>
              <a:t>Combine Like Terms:</a:t>
            </a:r>
          </a:p>
          <a:p>
            <a:r>
              <a:rPr lang="en-US" b="1" dirty="0" smtClean="0"/>
              <a:t>      Opposite Side of =</a:t>
            </a:r>
          </a:p>
          <a:p>
            <a:r>
              <a:rPr lang="en-US" b="1" dirty="0" smtClean="0"/>
              <a:t>      </a:t>
            </a:r>
            <a:r>
              <a:rPr lang="en-US" b="1" dirty="0" smtClean="0">
                <a:solidFill>
                  <a:srgbClr val="0000FF"/>
                </a:solidFill>
              </a:rPr>
              <a:t>Addition Property</a:t>
            </a:r>
          </a:p>
          <a:p>
            <a:pPr marL="514350" indent="-514350">
              <a:buAutoNum type="arabicPeriod" startAt="5"/>
            </a:pPr>
            <a:r>
              <a:rPr lang="en-US" dirty="0" smtClean="0"/>
              <a:t>Solve for Variable</a:t>
            </a:r>
          </a:p>
          <a:p>
            <a:r>
              <a:rPr lang="en-US" dirty="0" smtClean="0"/>
              <a:t>      </a:t>
            </a:r>
            <a:r>
              <a:rPr lang="en-US" dirty="0" smtClean="0">
                <a:solidFill>
                  <a:srgbClr val="0000FF"/>
                </a:solidFill>
              </a:rPr>
              <a:t>Multiplication Property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51301" y="1897515"/>
                <a:ext cx="36457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−18=8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+10+2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301" y="1897515"/>
                <a:ext cx="3645742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51299" y="2365102"/>
                <a:ext cx="31068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−18=10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299" y="2365102"/>
                <a:ext cx="3106876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603540" y="3975341"/>
            <a:ext cx="118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 </a:t>
            </a:r>
            <a:r>
              <a:rPr lang="en-US" sz="2800" dirty="0" smtClean="0">
                <a:solidFill>
                  <a:srgbClr val="FF0000"/>
                </a:solidFill>
              </a:rPr>
              <a:t>↔ -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-152085" y="2852033"/>
                <a:ext cx="49322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−18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𝟏𝟎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b="0" i="1" smtClean="0">
                          <a:latin typeface="Cambria Math"/>
                        </a:rPr>
                        <m:t>=10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+10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𝟏𝟎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085" y="2852033"/>
                <a:ext cx="4932248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 bwMode="auto">
          <a:xfrm flipH="1">
            <a:off x="2551630" y="2955091"/>
            <a:ext cx="425669" cy="30795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4102724" y="2955091"/>
            <a:ext cx="425669" cy="30795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00623" y="3821195"/>
                <a:ext cx="35566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−18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𝟏𝟖</m:t>
                      </m:r>
                      <m:r>
                        <a:rPr lang="en-US" b="0" i="1" smtClean="0">
                          <a:latin typeface="Cambria Math"/>
                        </a:rPr>
                        <m:t>=10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𝟏𝟖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623" y="3821195"/>
                <a:ext cx="3556615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49803" y="3313698"/>
                <a:ext cx="20582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−18=10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803" y="3313698"/>
                <a:ext cx="2058256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/>
          <p:nvPr/>
        </p:nvCxnSpPr>
        <p:spPr bwMode="auto">
          <a:xfrm flipH="1">
            <a:off x="1760963" y="3929001"/>
            <a:ext cx="425669" cy="30795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flipH="1">
            <a:off x="1030995" y="3929001"/>
            <a:ext cx="425669" cy="30795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668300" y="4299658"/>
                <a:ext cx="13523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=28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300" y="4299658"/>
                <a:ext cx="1352357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468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3" grpId="0" animBg="1"/>
      <p:bldP spid="13" grpId="0" animBg="1"/>
      <p:bldP spid="14" grpId="0"/>
      <p:bldP spid="15" grpId="0"/>
      <p:bldP spid="20" grpId="0"/>
      <p:bldP spid="19" grpId="0"/>
      <p:bldP spid="2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2488018" y="3373323"/>
            <a:ext cx="435936" cy="425880"/>
          </a:xfrm>
          <a:prstGeom prst="rect">
            <a:avLst/>
          </a:prstGeom>
          <a:solidFill>
            <a:srgbClr val="66FF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760963" y="3354992"/>
            <a:ext cx="435936" cy="425880"/>
          </a:xfrm>
          <a:prstGeom prst="rect">
            <a:avLst/>
          </a:prstGeom>
          <a:solidFill>
            <a:srgbClr val="66FF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868263" y="2355580"/>
            <a:ext cx="588401" cy="457200"/>
          </a:xfrm>
          <a:prstGeom prst="rect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488018" y="2377957"/>
            <a:ext cx="552895" cy="457200"/>
          </a:xfrm>
          <a:prstGeom prst="rect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58175" y="1910143"/>
            <a:ext cx="489098" cy="425303"/>
          </a:xfrm>
          <a:prstGeom prst="rect">
            <a:avLst/>
          </a:prstGeom>
          <a:solidFill>
            <a:srgbClr val="CC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387011" y="1918533"/>
            <a:ext cx="489098" cy="425303"/>
          </a:xfrm>
          <a:prstGeom prst="rect">
            <a:avLst/>
          </a:prstGeom>
          <a:solidFill>
            <a:srgbClr val="CC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1172" y="1219200"/>
            <a:ext cx="79816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Steps for Solving a Linear Equation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5400" y="1841882"/>
            <a:ext cx="403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Clear Fractions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Get Rid of ( )</a:t>
            </a:r>
          </a:p>
          <a:p>
            <a:pPr marL="514350" indent="-514350">
              <a:buAutoNum type="arabicPeriod"/>
            </a:pPr>
            <a:r>
              <a:rPr lang="en-US" dirty="0" smtClean="0"/>
              <a:t>Combine Like Terms:</a:t>
            </a:r>
          </a:p>
          <a:p>
            <a:r>
              <a:rPr lang="en-US" dirty="0" smtClean="0"/>
              <a:t>      Same Side of =</a:t>
            </a:r>
          </a:p>
          <a:p>
            <a:pPr marL="514350" indent="-514350">
              <a:buAutoNum type="arabicPeriod" startAt="4"/>
            </a:pPr>
            <a:r>
              <a:rPr lang="en-US" dirty="0" smtClean="0"/>
              <a:t>Combine Like Terms:</a:t>
            </a:r>
          </a:p>
          <a:p>
            <a:r>
              <a:rPr lang="en-US" dirty="0" smtClean="0"/>
              <a:t>      Opposite Side of =</a:t>
            </a:r>
          </a:p>
          <a:p>
            <a:r>
              <a:rPr lang="en-US" b="1" dirty="0" smtClean="0"/>
              <a:t>      </a:t>
            </a:r>
            <a:r>
              <a:rPr lang="en-US" b="1" dirty="0" smtClean="0">
                <a:solidFill>
                  <a:srgbClr val="0000FF"/>
                </a:solidFill>
              </a:rPr>
              <a:t>Addition Property</a:t>
            </a:r>
          </a:p>
          <a:p>
            <a:pPr marL="514350" indent="-514350">
              <a:buAutoNum type="arabicPeriod" startAt="5"/>
            </a:pPr>
            <a:r>
              <a:rPr lang="en-US" b="1" dirty="0" smtClean="0"/>
              <a:t>Solve for Variable</a:t>
            </a:r>
          </a:p>
          <a:p>
            <a:r>
              <a:rPr lang="en-US" b="1" dirty="0" smtClean="0"/>
              <a:t>      </a:t>
            </a:r>
            <a:r>
              <a:rPr lang="en-US" b="1" dirty="0" smtClean="0">
                <a:solidFill>
                  <a:srgbClr val="0000FF"/>
                </a:solidFill>
              </a:rPr>
              <a:t>Multiplication Property</a:t>
            </a:r>
            <a:endParaRPr lang="en-US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51301" y="1897515"/>
                <a:ext cx="36457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−18=8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+10+2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301" y="1897515"/>
                <a:ext cx="3645742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51299" y="2365102"/>
                <a:ext cx="31068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−18=10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299" y="2365102"/>
                <a:ext cx="3106876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603540" y="3975341"/>
            <a:ext cx="118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 </a:t>
            </a:r>
            <a:r>
              <a:rPr lang="en-US" sz="2800" dirty="0" smtClean="0">
                <a:solidFill>
                  <a:srgbClr val="FF0000"/>
                </a:solidFill>
              </a:rPr>
              <a:t>↔ -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-152085" y="2852033"/>
                <a:ext cx="49322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−18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𝟏𝟎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b="0" i="1" smtClean="0">
                          <a:latin typeface="Cambria Math"/>
                        </a:rPr>
                        <m:t>=10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+10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𝟏𝟎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085" y="2852033"/>
                <a:ext cx="4932248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 bwMode="auto">
          <a:xfrm flipH="1">
            <a:off x="2551630" y="2955091"/>
            <a:ext cx="425669" cy="30795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4102724" y="2955091"/>
            <a:ext cx="425669" cy="30795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00623" y="3821195"/>
                <a:ext cx="35566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−18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𝟏𝟖</m:t>
                      </m:r>
                      <m:r>
                        <a:rPr lang="en-US" b="0" i="1" smtClean="0">
                          <a:latin typeface="Cambria Math"/>
                        </a:rPr>
                        <m:t>=10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𝟏𝟖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623" y="3821195"/>
                <a:ext cx="3556615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49803" y="3313698"/>
                <a:ext cx="20582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−18=10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803" y="3313698"/>
                <a:ext cx="2058256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/>
          <p:nvPr/>
        </p:nvCxnSpPr>
        <p:spPr bwMode="auto">
          <a:xfrm flipH="1">
            <a:off x="1760963" y="3929001"/>
            <a:ext cx="425669" cy="30795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flipH="1">
            <a:off x="1030995" y="3929001"/>
            <a:ext cx="425669" cy="30795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668300" y="4299658"/>
                <a:ext cx="13523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=28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300" y="4299658"/>
                <a:ext cx="1352357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4630056" y="4705768"/>
            <a:ext cx="1542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 </a:t>
            </a:r>
            <a:r>
              <a:rPr lang="en-US" sz="2800" dirty="0" smtClean="0">
                <a:solidFill>
                  <a:srgbClr val="FF0000"/>
                </a:solidFill>
              </a:rPr>
              <a:t>↔</a:t>
            </a:r>
            <a:r>
              <a:rPr lang="en-US" dirty="0" smtClean="0">
                <a:solidFill>
                  <a:srgbClr val="FF0000"/>
                </a:solidFill>
              </a:rPr>
              <a:t>÷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694690" y="4784302"/>
                <a:ext cx="1352357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28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690" y="4784302"/>
                <a:ext cx="1352357" cy="78380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 bwMode="auto">
          <a:xfrm flipH="1">
            <a:off x="1891591" y="5335261"/>
            <a:ext cx="212836" cy="15397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H="1">
            <a:off x="1814534" y="4890390"/>
            <a:ext cx="212836" cy="15397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891591" y="5649992"/>
                <a:ext cx="11824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=14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591" y="5649992"/>
                <a:ext cx="1182440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 bwMode="auto">
          <a:xfrm>
            <a:off x="1920952" y="5649206"/>
            <a:ext cx="1153079" cy="46245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014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0" grpId="0"/>
      <p:bldP spid="3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49803" y="3313698"/>
                <a:ext cx="20582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−18=10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803" y="3313698"/>
                <a:ext cx="2058256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51299" y="2365102"/>
                <a:ext cx="31068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−18=10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299" y="2365102"/>
                <a:ext cx="3106876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51301" y="1897515"/>
                <a:ext cx="36457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−18=8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+10+2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301" y="1897515"/>
                <a:ext cx="3645742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81172" y="1219200"/>
            <a:ext cx="79816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Steps for Solving a Linear Equation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5400" y="1841882"/>
            <a:ext cx="403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Clear Fractions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Get Rid of ( )</a:t>
            </a:r>
          </a:p>
          <a:p>
            <a:pPr marL="514350" indent="-514350">
              <a:buAutoNum type="arabicPeriod"/>
            </a:pPr>
            <a:r>
              <a:rPr lang="en-US" dirty="0" smtClean="0"/>
              <a:t>Combine Like Terms:</a:t>
            </a:r>
          </a:p>
          <a:p>
            <a:r>
              <a:rPr lang="en-US" dirty="0" smtClean="0"/>
              <a:t>      Same Side of =</a:t>
            </a:r>
          </a:p>
          <a:p>
            <a:pPr marL="514350" indent="-514350">
              <a:buAutoNum type="arabicPeriod" startAt="4"/>
            </a:pPr>
            <a:r>
              <a:rPr lang="en-US" dirty="0" smtClean="0"/>
              <a:t>Combine Like Terms:</a:t>
            </a:r>
          </a:p>
          <a:p>
            <a:r>
              <a:rPr lang="en-US" dirty="0" smtClean="0"/>
              <a:t>      Opposite Side of =</a:t>
            </a:r>
          </a:p>
          <a:p>
            <a:r>
              <a:rPr lang="en-US" b="1" dirty="0" smtClean="0"/>
              <a:t>      </a:t>
            </a:r>
            <a:r>
              <a:rPr lang="en-US" b="1" dirty="0" smtClean="0">
                <a:solidFill>
                  <a:srgbClr val="0000FF"/>
                </a:solidFill>
              </a:rPr>
              <a:t>Addition Property</a:t>
            </a:r>
          </a:p>
          <a:p>
            <a:pPr marL="514350" indent="-514350">
              <a:buAutoNum type="arabicPeriod" startAt="5"/>
            </a:pPr>
            <a:r>
              <a:rPr lang="en-US" b="1" dirty="0" smtClean="0"/>
              <a:t>Solve for Variable</a:t>
            </a:r>
          </a:p>
          <a:p>
            <a:r>
              <a:rPr lang="en-US" b="1" dirty="0" smtClean="0"/>
              <a:t>      </a:t>
            </a:r>
            <a:r>
              <a:rPr lang="en-US" b="1" dirty="0" smtClean="0">
                <a:solidFill>
                  <a:srgbClr val="0000FF"/>
                </a:solidFill>
              </a:rPr>
              <a:t>Multiplication Property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03540" y="3975341"/>
            <a:ext cx="118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 </a:t>
            </a:r>
            <a:r>
              <a:rPr lang="en-US" sz="2800" dirty="0" smtClean="0">
                <a:solidFill>
                  <a:srgbClr val="FF0000"/>
                </a:solidFill>
              </a:rPr>
              <a:t>↔ -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-152085" y="2852033"/>
                <a:ext cx="49322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−18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𝟏𝟎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b="0" i="1" smtClean="0">
                          <a:latin typeface="Cambria Math"/>
                        </a:rPr>
                        <m:t>=10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+10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𝟏𝟎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085" y="2852033"/>
                <a:ext cx="4932248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00623" y="3821195"/>
                <a:ext cx="35566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−18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𝟏𝟖</m:t>
                      </m:r>
                      <m:r>
                        <a:rPr lang="en-US" b="0" i="1" smtClean="0">
                          <a:latin typeface="Cambria Math"/>
                        </a:rPr>
                        <m:t>=10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𝟏𝟖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623" y="3821195"/>
                <a:ext cx="3556615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668300" y="4299658"/>
                <a:ext cx="13523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=28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300" y="4299658"/>
                <a:ext cx="1352357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4630056" y="4705768"/>
            <a:ext cx="1542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 </a:t>
            </a:r>
            <a:r>
              <a:rPr lang="en-US" sz="2800" dirty="0" smtClean="0">
                <a:solidFill>
                  <a:srgbClr val="FF0000"/>
                </a:solidFill>
              </a:rPr>
              <a:t>↔</a:t>
            </a:r>
            <a:r>
              <a:rPr lang="en-US" dirty="0" smtClean="0">
                <a:solidFill>
                  <a:srgbClr val="FF0000"/>
                </a:solidFill>
              </a:rPr>
              <a:t>÷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694690" y="4784302"/>
                <a:ext cx="1352357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28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690" y="4784302"/>
                <a:ext cx="1352357" cy="78380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891591" y="5649992"/>
                <a:ext cx="11824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=14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591" y="5649992"/>
                <a:ext cx="1182440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 bwMode="auto">
          <a:xfrm>
            <a:off x="1920952" y="5649206"/>
            <a:ext cx="1153079" cy="46245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277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915180"/>
            <a:ext cx="8113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(Numerical) Coefficient</a:t>
            </a:r>
            <a:r>
              <a:rPr lang="en-US" sz="2800" dirty="0" smtClean="0"/>
              <a:t> – constant factor of a term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48896" y="2590800"/>
                <a:ext cx="272138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𝑇h𝑒</m:t>
                      </m:r>
                      <m:r>
                        <a:rPr lang="en-US" sz="2800" b="0" i="1" smtClean="0">
                          <a:latin typeface="Cambria Math"/>
                        </a:rPr>
                        <m:t> 3 </m:t>
                      </m:r>
                      <m:r>
                        <a:rPr lang="en-US" sz="2800" b="0" i="1" smtClean="0">
                          <a:latin typeface="Cambria Math"/>
                        </a:rPr>
                        <m:t>𝑖𝑛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𝑡h𝑒</m:t>
                      </m:r>
                      <m:r>
                        <a:rPr lang="en-US" sz="2800" b="0" i="1" smtClean="0">
                          <a:latin typeface="Cambria Math"/>
                        </a:rPr>
                        <m:t> 3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896" y="2590800"/>
                <a:ext cx="2721386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419600" y="2590800"/>
                <a:ext cx="27262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𝑇h𝑒</m:t>
                      </m:r>
                      <m:r>
                        <a:rPr lang="en-US" sz="2800" b="0" i="1" smtClean="0">
                          <a:latin typeface="Cambria Math"/>
                        </a:rPr>
                        <m:t> 5 </m:t>
                      </m:r>
                      <m:r>
                        <a:rPr lang="en-US" sz="2800" b="0" i="1" smtClean="0">
                          <a:latin typeface="Cambria Math"/>
                        </a:rPr>
                        <m:t>𝑖𝑛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𝑡h𝑒</m:t>
                      </m:r>
                      <m:r>
                        <a:rPr lang="en-US" sz="2800" b="0" i="1" smtClean="0">
                          <a:latin typeface="Cambria Math"/>
                        </a:rPr>
                        <m:t> 5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2590800"/>
                <a:ext cx="2726259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4749" y="3416300"/>
                <a:ext cx="875925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 smtClean="0"/>
                  <a:t>The statement “3x” means to multiply 3 and the value of x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749" y="3416300"/>
                <a:ext cx="8759252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1392" t="-6369" r="-487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33400" y="4648200"/>
            <a:ext cx="66751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Expression</a:t>
            </a:r>
            <a:r>
              <a:rPr lang="en-US" sz="2800" dirty="0" smtClean="0"/>
              <a:t> – sum(or difference) of terms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           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1936246" y="1106269"/>
            <a:ext cx="52715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Introduction to Algebra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336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5565" y="1295400"/>
            <a:ext cx="77166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Identifying Terms and Coefficients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068" y="2057400"/>
            <a:ext cx="8973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Identify the terms of each expression. (Example)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4800" y="2819400"/>
                <a:ext cx="87118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)    3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+5                                </m:t>
                      </m:r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latin typeface="Cambria Math"/>
                        </a:rPr>
                        <m:t>)  2</m:t>
                      </m:r>
                      <m:r>
                        <a:rPr lang="en-US" sz="2800" b="0" i="1" smtClean="0">
                          <a:latin typeface="Cambria Math"/>
                        </a:rPr>
                        <m:t>𝑎𝑏</m:t>
                      </m:r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latin typeface="Cambria Math"/>
                        </a:rPr>
                        <m:t>+3(</m:t>
                      </m:r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819400"/>
                <a:ext cx="8711872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51713" y="3575540"/>
                <a:ext cx="13104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3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713" y="3575540"/>
                <a:ext cx="1310487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 bwMode="auto">
          <a:xfrm flipV="1">
            <a:off x="1828799" y="4098760"/>
            <a:ext cx="1" cy="61978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713708" y="4576320"/>
            <a:ext cx="22445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Addition sign</a:t>
            </a:r>
            <a:endParaRPr lang="en-US" sz="2800" dirty="0">
              <a:solidFill>
                <a:srgbClr val="0070C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43000" y="3527260"/>
            <a:ext cx="1219200" cy="619780"/>
            <a:chOff x="1143000" y="3914120"/>
            <a:chExt cx="1219200" cy="619780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1143000" y="3914120"/>
              <a:ext cx="563956" cy="619780"/>
            </a:xfrm>
            <a:prstGeom prst="round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1981200" y="3914120"/>
              <a:ext cx="381000" cy="619780"/>
            </a:xfrm>
            <a:prstGeom prst="round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13708" y="5099540"/>
                <a:ext cx="21952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Terms: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3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,5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08" y="5099540"/>
                <a:ext cx="2195281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5556"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660736" y="3537037"/>
                <a:ext cx="38043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ab</m:t>
                      </m:r>
                      <m:r>
                        <a:rPr lang="en-US" sz="2800" b="0" i="0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a</m:t>
                      </m:r>
                      <m:r>
                        <a:rPr lang="en-US" sz="2800" b="0" i="0" smtClean="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b</m:t>
                      </m:r>
                      <m:r>
                        <a:rPr lang="en-US" sz="2800" b="0" i="0" smtClean="0">
                          <a:latin typeface="Cambria Math"/>
                        </a:rPr>
                        <m:t>+3(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a</m:t>
                      </m:r>
                      <m:r>
                        <a:rPr lang="en-US" sz="2800" b="0" i="0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b</m:t>
                      </m:r>
                      <m:r>
                        <a:rPr lang="en-US" sz="2800" b="0" i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736" y="3537037"/>
                <a:ext cx="3804375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3962400" y="3955834"/>
            <a:ext cx="4424609" cy="1143706"/>
            <a:chOff x="3962400" y="4342694"/>
            <a:chExt cx="4424609" cy="1143706"/>
          </a:xfrm>
        </p:grpSpPr>
        <p:cxnSp>
          <p:nvCxnSpPr>
            <p:cNvPr id="14" name="Straight Arrow Connector 13"/>
            <p:cNvCxnSpPr/>
            <p:nvPr/>
          </p:nvCxnSpPr>
          <p:spPr bwMode="auto">
            <a:xfrm flipH="1" flipV="1">
              <a:off x="5638800" y="4419600"/>
              <a:ext cx="535904" cy="6858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3962400" y="4963180"/>
              <a:ext cx="44246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70C0"/>
                  </a:solidFill>
                </a:rPr>
                <a:t>Addition(subtraction) signs</a:t>
              </a:r>
              <a:endParaRPr lang="en-US" sz="2800" dirty="0">
                <a:solidFill>
                  <a:srgbClr val="0070C0"/>
                </a:solidFill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flipV="1">
              <a:off x="6174704" y="4342694"/>
              <a:ext cx="0" cy="762706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 flipV="1">
              <a:off x="6174704" y="4447117"/>
              <a:ext cx="607096" cy="658283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1" name="Group 30"/>
          <p:cNvGrpSpPr/>
          <p:nvPr/>
        </p:nvGrpSpPr>
        <p:grpSpPr>
          <a:xfrm>
            <a:off x="4689366" y="3440477"/>
            <a:ext cx="3621443" cy="619780"/>
            <a:chOff x="4689366" y="3827337"/>
            <a:chExt cx="3621443" cy="619780"/>
          </a:xfrm>
        </p:grpSpPr>
        <p:sp>
          <p:nvSpPr>
            <p:cNvPr id="26" name="Rounded Rectangle 25"/>
            <p:cNvSpPr/>
            <p:nvPr/>
          </p:nvSpPr>
          <p:spPr bwMode="auto">
            <a:xfrm>
              <a:off x="4689366" y="3827337"/>
              <a:ext cx="720834" cy="619780"/>
            </a:xfrm>
            <a:prstGeom prst="round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p:sp>
          <p:nvSpPr>
            <p:cNvPr id="27" name="Rounded Rectangle 26"/>
            <p:cNvSpPr/>
            <p:nvPr/>
          </p:nvSpPr>
          <p:spPr bwMode="auto">
            <a:xfrm>
              <a:off x="5715000" y="3827337"/>
              <a:ext cx="381000" cy="619780"/>
            </a:xfrm>
            <a:prstGeom prst="round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p:sp>
          <p:nvSpPr>
            <p:cNvPr id="29" name="Rounded Rectangle 28"/>
            <p:cNvSpPr/>
            <p:nvPr/>
          </p:nvSpPr>
          <p:spPr bwMode="auto">
            <a:xfrm>
              <a:off x="6324600" y="3827337"/>
              <a:ext cx="322317" cy="619780"/>
            </a:xfrm>
            <a:prstGeom prst="round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p:sp>
          <p:nvSpPr>
            <p:cNvPr id="30" name="Rounded Rectangle 29"/>
            <p:cNvSpPr/>
            <p:nvPr/>
          </p:nvSpPr>
          <p:spPr bwMode="auto">
            <a:xfrm>
              <a:off x="6934200" y="3827337"/>
              <a:ext cx="1376609" cy="619780"/>
            </a:xfrm>
            <a:prstGeom prst="round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886200" y="5023340"/>
                <a:ext cx="42103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Terms: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2</m:t>
                    </m:r>
                    <m:r>
                      <a:rPr lang="en-US" sz="2800" b="0" i="1" smtClean="0">
                        <a:latin typeface="Cambria Math"/>
                      </a:rPr>
                      <m:t>𝑎𝑏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latin typeface="Cambria Math"/>
                      </a:rPr>
                      <m:t>𝑎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latin typeface="Cambria Math"/>
                      </a:rPr>
                      <m:t>𝑏</m:t>
                    </m:r>
                    <m:r>
                      <a:rPr lang="en-US" sz="2800" b="0" i="1" smtClean="0">
                        <a:latin typeface="Cambria Math"/>
                      </a:rPr>
                      <m:t>,3(</m:t>
                    </m:r>
                    <m:r>
                      <a:rPr lang="en-US" sz="2800" b="0" i="1" smtClean="0">
                        <a:latin typeface="Cambria Math"/>
                      </a:rPr>
                      <m:t>𝑎</m:t>
                    </m:r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</a:rPr>
                      <m:t>𝑏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5023340"/>
                <a:ext cx="4210383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3043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51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  <p:bldP spid="13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5565" y="1295400"/>
            <a:ext cx="77166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Identifying Terms and Coefficients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068" y="2057400"/>
            <a:ext cx="8973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Identify the terms of each expression. (Example)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4800" y="2819400"/>
                <a:ext cx="6307945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𝑐</m:t>
                      </m:r>
                      <m:r>
                        <a:rPr lang="en-US" sz="2800" b="0" i="1" smtClean="0">
                          <a:latin typeface="Cambria Math"/>
                        </a:rPr>
                        <m:t>)  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+1                                </m:t>
                      </m:r>
                      <m:r>
                        <a:rPr lang="en-US" sz="2800" b="0" i="1" smtClean="0">
                          <a:latin typeface="Cambria Math"/>
                        </a:rPr>
                        <m:t>𝑑</m:t>
                      </m:r>
                      <m:r>
                        <a:rPr lang="en-US" sz="2800" b="0" i="1" smtClean="0">
                          <a:latin typeface="Cambria Math"/>
                        </a:rPr>
                        <m:t>)   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 2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819400"/>
                <a:ext cx="6307945" cy="90178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14400" y="3822615"/>
                <a:ext cx="1317990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822615"/>
                <a:ext cx="1317990" cy="90178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 bwMode="auto">
          <a:xfrm flipV="1">
            <a:off x="1689966" y="4495800"/>
            <a:ext cx="1" cy="61978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574875" y="4973360"/>
            <a:ext cx="22445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Addition sign</a:t>
            </a:r>
            <a:endParaRPr lang="en-US" sz="2800" dirty="0">
              <a:solidFill>
                <a:srgbClr val="0070C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90600" y="3822614"/>
            <a:ext cx="1219200" cy="1015315"/>
            <a:chOff x="1143000" y="3709437"/>
            <a:chExt cx="1219200" cy="1015315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1143000" y="3709437"/>
              <a:ext cx="563956" cy="1015315"/>
            </a:xfrm>
            <a:prstGeom prst="round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1981200" y="3914120"/>
              <a:ext cx="381000" cy="619780"/>
            </a:xfrm>
            <a:prstGeom prst="round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09600" y="5486400"/>
                <a:ext cx="2176878" cy="703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Terms: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,1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486400"/>
                <a:ext cx="2176878" cy="703782"/>
              </a:xfrm>
              <a:prstGeom prst="rect">
                <a:avLst/>
              </a:prstGeom>
              <a:blipFill rotWithShape="1">
                <a:blip r:embed="rId4"/>
                <a:stretch>
                  <a:fillRect l="-5602" b="-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328928" y="3837129"/>
                <a:ext cx="1317989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8928" y="3837129"/>
                <a:ext cx="1317989" cy="9017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ounded Rectangle 29"/>
          <p:cNvSpPr/>
          <p:nvPr/>
        </p:nvSpPr>
        <p:spPr bwMode="auto">
          <a:xfrm>
            <a:off x="5328928" y="3876020"/>
            <a:ext cx="1376609" cy="929670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  <a:ea typeface="ＭＳ Ｐゴシック" pitchFamily="-97" charset="-128"/>
              <a:cs typeface="ＭＳ Ｐゴシック" pitchFamily="-97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501638" y="5181600"/>
                <a:ext cx="2127762" cy="703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Terms: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/>
                          </a:rPr>
                          <m:t>+1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638" y="5181600"/>
                <a:ext cx="2127762" cy="703782"/>
              </a:xfrm>
              <a:prstGeom prst="rect">
                <a:avLst/>
              </a:prstGeom>
              <a:blipFill rotWithShape="1">
                <a:blip r:embed="rId6"/>
                <a:stretch>
                  <a:fillRect l="-5714" b="-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794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  <p:bldP spid="13" grpId="0"/>
      <p:bldP spid="30" grpId="0" animBg="1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886288"/>
              </p:ext>
            </p:extLst>
          </p:nvPr>
        </p:nvGraphicFramePr>
        <p:xfrm>
          <a:off x="685800" y="2286000"/>
          <a:ext cx="7315200" cy="2538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0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Words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and Phrases That Mean “Add”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2881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“Total”                                   “</a:t>
                      </a:r>
                      <a:r>
                        <a:rPr lang="en-US" sz="2800" baseline="0" dirty="0" smtClean="0"/>
                        <a:t>Sum”</a:t>
                      </a:r>
                    </a:p>
                    <a:p>
                      <a:endParaRPr lang="en-US" sz="2800" baseline="0" dirty="0" smtClean="0"/>
                    </a:p>
                    <a:p>
                      <a:r>
                        <a:rPr lang="en-US" sz="2800" baseline="0" dirty="0" smtClean="0"/>
                        <a:t>“Increased by”                      “More than”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337691" y="1219200"/>
            <a:ext cx="64686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English to Math Translations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616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VTC_blue_WAF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  <a:ea typeface="ＭＳ Ｐゴシック" pitchFamily="-97" charset="-128"/>
            <a:cs typeface="ＭＳ Ｐゴシック" pitchFamily="-9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  <a:ea typeface="ＭＳ Ｐゴシック" pitchFamily="-97" charset="-128"/>
            <a:cs typeface="ＭＳ Ｐゴシック" pitchFamily="-9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0CCA68211DAA4CABF60667D6DDF88B" ma:contentTypeVersion="1" ma:contentTypeDescription="Create a new document." ma:contentTypeScope="" ma:versionID="53d7caf5aa0e73133c2c74d567530144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7AB4DAE7-2DE8-4B54-AB1A-9FDCBCA94A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1BEC86-DEB6-45BD-AF6E-8AE6F718A479}">
  <ds:schemaRefs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terms/"/>
    <ds:schemaRef ds:uri="http://www.w3.org/XML/1998/namespace"/>
    <ds:schemaRef ds:uri="http://schemas.microsoft.com/sharepoint/v3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A359B6F-52B8-49AC-9930-E97874F7D7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FVTC_blue_WAF</Template>
  <TotalTime>2917</TotalTime>
  <Words>2620</Words>
  <Application>Microsoft Office PowerPoint</Application>
  <PresentationFormat>On-screen Show (4:3)</PresentationFormat>
  <Paragraphs>567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ＭＳ Ｐゴシック</vt:lpstr>
      <vt:lpstr>Arial</vt:lpstr>
      <vt:lpstr>Calibri</vt:lpstr>
      <vt:lpstr>Cambria Math</vt:lpstr>
      <vt:lpstr>Times</vt:lpstr>
      <vt:lpstr>FVTC_blue_WAF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Fox Valley Technical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muhlebac</dc:creator>
  <cp:lastModifiedBy>Jeffery Frenkel</cp:lastModifiedBy>
  <cp:revision>319</cp:revision>
  <cp:lastPrinted>2009-03-09T19:30:18Z</cp:lastPrinted>
  <dcterms:created xsi:type="dcterms:W3CDTF">2009-04-30T13:56:20Z</dcterms:created>
  <dcterms:modified xsi:type="dcterms:W3CDTF">2014-11-06T15:47:00Z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0x010100B30CCA68211DAA4CABF60667D6DDF88B</vt:lpwstr>
  </property>
  <property fmtid="{D5CDD505-2E9C-101B-9397-08002B2CF9AE}" pid="3" name="_AdHocReviewCycleID">
    <vt:i4>-1985721316</vt:i4>
  </property>
  <property fmtid="{D5CDD505-2E9C-101B-9397-08002B2CF9AE}" pid="4" name="_NewReviewCycle">
    <vt:lpwstr/>
  </property>
  <property fmtid="{D5CDD505-2E9C-101B-9397-08002B2CF9AE}" pid="5" name="_EmailSubject">
    <vt:lpwstr>CTM 1</vt:lpwstr>
  </property>
  <property fmtid="{D5CDD505-2E9C-101B-9397-08002B2CF9AE}" pid="6" name="_AuthorEmail">
    <vt:lpwstr>wallberg@fvtc.edu</vt:lpwstr>
  </property>
  <property fmtid="{D5CDD505-2E9C-101B-9397-08002B2CF9AE}" pid="7" name="_AuthorEmailDisplayName">
    <vt:lpwstr>Wallberg, Ronald P.</vt:lpwstr>
  </property>
</Properties>
</file>